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9" r:id="rId5"/>
    <p:sldId id="291" r:id="rId6"/>
    <p:sldId id="292" r:id="rId7"/>
    <p:sldId id="293" r:id="rId8"/>
  </p:sldIdLst>
  <p:sldSz cx="18288000" cy="10287000"/>
  <p:notesSz cx="6858000" cy="9144000"/>
  <p:embeddedFontLst>
    <p:embeddedFont>
      <p:font typeface="HGSoeiKakugothicUB" panose="020B0909000000000000" pitchFamily="49" charset="-128"/>
      <p:regular r:id="rId10"/>
    </p:embeddedFont>
    <p:embeddedFont>
      <p:font typeface="M+" panose="020B0600070205080204" charset="-128"/>
      <p:regular r:id="rId11"/>
    </p:embeddedFont>
    <p:embeddedFont>
      <p:font typeface="Noto Sans JP Bold" panose="020B0600070205080204" charset="-128"/>
      <p:regular r:id="rId12"/>
    </p:embeddedFont>
    <p:embeddedFont>
      <p:font typeface="HGS創英角ｺﾞｼｯｸUB" panose="020B0900000000000000" pitchFamily="50" charset="-128"/>
      <p:regular r:id="rId13"/>
    </p:embeddedFont>
    <p:embeddedFont>
      <p:font typeface="HGS創英角ｺﾞｼｯｸUB" panose="020B0900000000000000" pitchFamily="50" charset="-128"/>
      <p:regular r:id="rId13"/>
    </p:embeddedFont>
    <p:embeddedFont>
      <p:font typeface="游ゴシック" panose="020B0400000000000000" pitchFamily="50" charset="-128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DB44B5"/>
    <a:srgbClr val="FEE9DE"/>
    <a:srgbClr val="FDE1DB"/>
    <a:srgbClr val="280204"/>
    <a:srgbClr val="000000"/>
    <a:srgbClr val="B02720"/>
    <a:srgbClr val="7A422E"/>
    <a:srgbClr val="B54441"/>
    <a:srgbClr val="FEE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D9A45-BC88-4681-98DE-F2F4047E4BE3}" v="1052" dt="2024-05-23T05:29:08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3983" autoAdjust="0"/>
  </p:normalViewPr>
  <p:slideViewPr>
    <p:cSldViewPr snapToGrid="0">
      <p:cViewPr varScale="1">
        <p:scale>
          <a:sx n="16" d="100"/>
          <a:sy n="16" d="100"/>
        </p:scale>
        <p:origin x="2188" y="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6A3AA-B0AF-4F56-864E-84FB130A5B24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0ABD-E305-49CD-B76B-2A761D08A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71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ea typeface="游ゴシック"/>
              </a:rPr>
              <a:t>学習支援部門</a:t>
            </a:r>
            <a:r>
              <a:rPr kumimoji="1" lang="en-US" altLang="ja-JP" dirty="0">
                <a:ea typeface="游ゴシック"/>
              </a:rPr>
              <a:t>LA</a:t>
            </a:r>
            <a:r>
              <a:rPr kumimoji="1" lang="ja-JP" altLang="en-US" dirty="0">
                <a:ea typeface="游ゴシック"/>
              </a:rPr>
              <a:t>からの案内</a:t>
            </a:r>
            <a:r>
              <a:rPr lang="ja-JP" altLang="en-US" dirty="0">
                <a:ea typeface="游ゴシック"/>
              </a:rPr>
              <a:t>です</a:t>
            </a:r>
            <a:r>
              <a:rPr kumimoji="1" lang="ja-JP" altLang="en-US" dirty="0">
                <a:ea typeface="游ゴシック"/>
              </a:rPr>
              <a:t>。</a:t>
            </a:r>
            <a:endParaRPr kumimoji="1" lang="en-US" altLang="ja-JP" dirty="0"/>
          </a:p>
          <a:p>
            <a:pPr algn="just"/>
            <a:r>
              <a:rPr kumimoji="1" lang="ja-JP" altLang="en-US" dirty="0"/>
              <a:t>＜先生方へ＞各スライドのノート部分に詳細な説明を記載していますので、紹介の際にご活用ください。</a:t>
            </a:r>
            <a:endParaRPr kumimoji="1" lang="en-US" altLang="ja-JP" dirty="0"/>
          </a:p>
          <a:p>
            <a:pPr algn="just"/>
            <a:endParaRPr kumimoji="1" lang="en-US" altLang="ja-JP" dirty="0"/>
          </a:p>
          <a:p>
            <a:pPr algn="just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90ABD-E305-49CD-B76B-2A761D08A86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72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ea typeface="游ゴシック"/>
              </a:rPr>
              <a:t>アカデミックリンクス2階のコモンズセントラルで行っている支援内容</a:t>
            </a:r>
          </a:p>
          <a:p>
            <a:endParaRPr lang="ja-JP" altLang="en-US" dirty="0">
              <a:ea typeface="游ゴシック"/>
            </a:endParaRPr>
          </a:p>
          <a:p>
            <a:r>
              <a:rPr kumimoji="1" lang="ja-JP" altLang="en-US" dirty="0">
                <a:ea typeface="游ゴシック"/>
              </a:rPr>
              <a:t>①ライティング支援</a:t>
            </a:r>
            <a:endParaRPr lang="en-US" altLang="ja-JP" dirty="0">
              <a:ea typeface="游ゴシック"/>
            </a:endParaRPr>
          </a:p>
          <a:p>
            <a:r>
              <a:rPr kumimoji="1" lang="en-US" altLang="ja-JP" dirty="0">
                <a:ea typeface="游ゴシック"/>
              </a:rPr>
              <a:t>LA</a:t>
            </a:r>
            <a:r>
              <a:rPr kumimoji="1" lang="ja-JP" altLang="en-US" dirty="0">
                <a:ea typeface="游ゴシック"/>
              </a:rPr>
              <a:t>や支援教員によるレポートに関するアドバイスを行っています。</a:t>
            </a:r>
            <a:endParaRPr lang="en-US" altLang="ja-JP" dirty="0">
              <a:ea typeface="游ゴシック"/>
            </a:endParaRPr>
          </a:p>
          <a:p>
            <a:r>
              <a:rPr kumimoji="1" lang="ja-JP" altLang="en-US" dirty="0">
                <a:ea typeface="游ゴシック"/>
              </a:rPr>
              <a:t>「</a:t>
            </a:r>
            <a:r>
              <a:rPr lang="ja-JP" altLang="en-US" dirty="0">
                <a:ea typeface="游ゴシック"/>
              </a:rPr>
              <a:t>書いたレポートを提出する前に誰かに読んでもらいアドバイスが欲しい」などがあればご相談ください。</a:t>
            </a:r>
            <a:endParaRPr lang="ja-JP" altLang="en-US" dirty="0">
              <a:ea typeface="游ゴシック" panose="020B0400000000000000" pitchFamily="34" charset="-128"/>
            </a:endParaRPr>
          </a:p>
          <a:p>
            <a:r>
              <a:rPr kumimoji="1" lang="ja-JP" altLang="en-US" dirty="0">
                <a:ea typeface="游ゴシック"/>
              </a:rPr>
              <a:t>「</a:t>
            </a:r>
            <a:r>
              <a:rPr lang="ja-JP" altLang="en-US" dirty="0">
                <a:ea typeface="游ゴシック"/>
              </a:rPr>
              <a:t>レポートの書き方が分からない</a:t>
            </a:r>
            <a:r>
              <a:rPr kumimoji="1" lang="ja-JP" altLang="en-US" dirty="0">
                <a:ea typeface="游ゴシック"/>
              </a:rPr>
              <a:t>」</a:t>
            </a:r>
            <a:r>
              <a:rPr lang="ja-JP" altLang="en-US" dirty="0">
                <a:ea typeface="游ゴシック"/>
              </a:rPr>
              <a:t>、</a:t>
            </a:r>
            <a:r>
              <a:rPr kumimoji="1" lang="ja-JP" altLang="en-US" dirty="0">
                <a:ea typeface="游ゴシック"/>
              </a:rPr>
              <a:t>「参考文献</a:t>
            </a:r>
            <a:r>
              <a:rPr lang="ja-JP" altLang="en-US" dirty="0">
                <a:ea typeface="游ゴシック"/>
              </a:rPr>
              <a:t>のつけ方が</a:t>
            </a:r>
            <a:r>
              <a:rPr kumimoji="1" lang="ja-JP" altLang="en-US" dirty="0">
                <a:ea typeface="游ゴシック"/>
              </a:rPr>
              <a:t>わからない」</a:t>
            </a:r>
            <a:r>
              <a:rPr lang="ja-JP" altLang="en-US" dirty="0">
                <a:ea typeface="游ゴシック"/>
              </a:rPr>
              <a:t>といった</a:t>
            </a:r>
            <a:r>
              <a:rPr kumimoji="1" lang="ja-JP" altLang="en-US" dirty="0">
                <a:ea typeface="游ゴシック"/>
              </a:rPr>
              <a:t>基本的な書き方</a:t>
            </a:r>
            <a:r>
              <a:rPr lang="ja-JP" altLang="en-US" dirty="0">
                <a:ea typeface="游ゴシック"/>
              </a:rPr>
              <a:t>でも対応いたします。</a:t>
            </a:r>
            <a:endParaRPr lang="en-US" altLang="ja-JP" dirty="0">
              <a:ea typeface="游ゴシック" panose="020B0400000000000000" pitchFamily="34" charset="-128"/>
            </a:endParaRPr>
          </a:p>
          <a:p>
            <a:r>
              <a:rPr kumimoji="1" lang="ja-JP" altLang="en-US" dirty="0">
                <a:ea typeface="游ゴシック"/>
              </a:rPr>
              <a:t>予約優先ですが、枠に空きがあれば飛び込みでも対応いたします。</a:t>
            </a:r>
            <a:endParaRPr lang="en-US" altLang="ja-JP" dirty="0">
              <a:ea typeface="游ゴシック" panose="020B0400000000000000" pitchFamily="34" charset="-128"/>
            </a:endParaRPr>
          </a:p>
          <a:p>
            <a:endParaRPr kumimoji="1" lang="en-US" altLang="ja-JP" dirty="0"/>
          </a:p>
          <a:p>
            <a:r>
              <a:rPr kumimoji="1" lang="ja-JP" altLang="en-US" dirty="0">
                <a:ea typeface="游ゴシック"/>
              </a:rPr>
              <a:t>②</a:t>
            </a:r>
            <a:r>
              <a:rPr kumimoji="1" lang="en-US" altLang="ja-JP" dirty="0">
                <a:ea typeface="游ゴシック"/>
              </a:rPr>
              <a:t>ICT</a:t>
            </a:r>
            <a:r>
              <a:rPr kumimoji="1" lang="ja-JP" altLang="en-US" dirty="0">
                <a:ea typeface="游ゴシック"/>
              </a:rPr>
              <a:t>サポート</a:t>
            </a:r>
            <a:endParaRPr lang="en-US" altLang="ja-JP" dirty="0">
              <a:ea typeface="游ゴシック" panose="020B0400000000000000" pitchFamily="34" charset="-128"/>
            </a:endParaRPr>
          </a:p>
          <a:p>
            <a:r>
              <a:rPr kumimoji="1" lang="en-US" altLang="ja-JP" dirty="0">
                <a:ea typeface="游ゴシック"/>
              </a:rPr>
              <a:t>Teams</a:t>
            </a:r>
            <a:r>
              <a:rPr kumimoji="1" lang="ja-JP" altLang="en-US" dirty="0">
                <a:ea typeface="游ゴシック"/>
              </a:rPr>
              <a:t>や</a:t>
            </a:r>
            <a:r>
              <a:rPr kumimoji="1" lang="en-US" altLang="ja-JP" dirty="0">
                <a:ea typeface="游ゴシック"/>
              </a:rPr>
              <a:t>UNIPA</a:t>
            </a:r>
            <a:r>
              <a:rPr kumimoji="1" lang="ja-JP" altLang="en-US" dirty="0">
                <a:ea typeface="游ゴシック"/>
              </a:rPr>
              <a:t>、</a:t>
            </a:r>
            <a:r>
              <a:rPr kumimoji="1" lang="en-US" altLang="ja-JP" dirty="0">
                <a:ea typeface="游ゴシック"/>
              </a:rPr>
              <a:t>Office365</a:t>
            </a:r>
            <a:r>
              <a:rPr kumimoji="1" lang="ja-JP" altLang="en-US" dirty="0">
                <a:ea typeface="游ゴシック"/>
              </a:rPr>
              <a:t>などソフトウェア、ウェブサイトの使い方のサポートを行います。</a:t>
            </a:r>
            <a:endParaRPr lang="en-US" altLang="ja-JP" dirty="0">
              <a:ea typeface="游ゴシック" panose="020B0400000000000000" pitchFamily="34" charset="-128"/>
            </a:endParaRPr>
          </a:p>
          <a:p>
            <a:r>
              <a:rPr kumimoji="1" lang="ja-JP" altLang="en-US" dirty="0">
                <a:ea typeface="游ゴシック"/>
              </a:rPr>
              <a:t>「</a:t>
            </a:r>
            <a:r>
              <a:rPr kumimoji="1" lang="en-US" altLang="ja-JP" dirty="0">
                <a:ea typeface="游ゴシック"/>
              </a:rPr>
              <a:t>Office</a:t>
            </a:r>
            <a:r>
              <a:rPr kumimoji="1" lang="ja-JP" altLang="en-US" dirty="0">
                <a:ea typeface="游ゴシック"/>
              </a:rPr>
              <a:t>のダウンロード方法がわからない」、「</a:t>
            </a:r>
            <a:r>
              <a:rPr kumimoji="1" lang="en-US" altLang="ja-JP" dirty="0">
                <a:ea typeface="游ゴシック"/>
              </a:rPr>
              <a:t>UNIPA</a:t>
            </a:r>
            <a:r>
              <a:rPr kumimoji="1" lang="ja-JP" altLang="en-US" dirty="0">
                <a:ea typeface="游ゴシック"/>
              </a:rPr>
              <a:t>での課題提出方法がわからない」、「オンライン講義はどうやって受ければいいの？」など</a:t>
            </a:r>
            <a:r>
              <a:rPr kumimoji="1" lang="en-US" altLang="ja-JP" dirty="0">
                <a:ea typeface="游ゴシック"/>
              </a:rPr>
              <a:t>ICT</a:t>
            </a:r>
            <a:r>
              <a:rPr kumimoji="1" lang="ja-JP" altLang="en-US" dirty="0">
                <a:ea typeface="游ゴシック"/>
              </a:rPr>
              <a:t>関係で困った際はぜひご活用ください。</a:t>
            </a:r>
            <a:endParaRPr kumimoji="1" lang="en-US" altLang="ja-JP" dirty="0">
              <a:ea typeface="游ゴシック"/>
            </a:endParaRPr>
          </a:p>
          <a:p>
            <a:r>
              <a:rPr kumimoji="1" lang="ja-JP" altLang="en-US" dirty="0">
                <a:ea typeface="游ゴシック"/>
              </a:rPr>
              <a:t>予約は不要です。コモンズセントラルのデスクにいる</a:t>
            </a:r>
            <a:r>
              <a:rPr kumimoji="1" lang="en-US" altLang="ja-JP" dirty="0">
                <a:ea typeface="游ゴシック"/>
              </a:rPr>
              <a:t>LA</a:t>
            </a:r>
            <a:r>
              <a:rPr kumimoji="1" lang="ja-JP" altLang="en-US" dirty="0">
                <a:ea typeface="游ゴシック"/>
              </a:rPr>
              <a:t>にお気軽にお尋ねください。</a:t>
            </a:r>
            <a:endParaRPr kumimoji="1" lang="en-US" altLang="ja-JP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90ABD-E305-49CD-B76B-2A761D08A86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0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ea typeface="游ゴシック"/>
              </a:rPr>
              <a:t>③ルーム・備品貸出のご案内</a:t>
            </a:r>
            <a:endParaRPr lang="en-US" altLang="ja-JP" dirty="0">
              <a:ea typeface="游ゴシック"/>
            </a:endParaRPr>
          </a:p>
          <a:p>
            <a:r>
              <a:rPr lang="ja-JP" altLang="en-US" dirty="0">
                <a:ea typeface="游ゴシック"/>
              </a:rPr>
              <a:t>「何人かで集まってグループ学習をしたい」、「みんなで課題の動画を視聴したい」</a:t>
            </a:r>
            <a:br>
              <a:rPr lang="en-US" altLang="ja-JP" dirty="0">
                <a:ea typeface="游ゴシック"/>
                <a:cs typeface="+mn-lt"/>
              </a:rPr>
            </a:br>
            <a:r>
              <a:rPr lang="ja-JP" altLang="en-US" dirty="0">
                <a:ea typeface="游ゴシック"/>
                <a:cs typeface="+mn-lt"/>
              </a:rPr>
              <a:t>とお考えのときは学習ルームをご利用ください。</a:t>
            </a:r>
            <a:endParaRPr lang="en-US" altLang="ja-JP" dirty="0">
              <a:ea typeface="游ゴシック"/>
              <a:cs typeface="+mn-lt"/>
            </a:endParaRPr>
          </a:p>
          <a:p>
            <a:endParaRPr lang="en-US" altLang="ja-JP" dirty="0">
              <a:ea typeface="游ゴシック"/>
              <a:cs typeface="+mn-lt"/>
            </a:endParaRPr>
          </a:p>
          <a:p>
            <a:r>
              <a:rPr lang="ja-JP" altLang="en-US" dirty="0">
                <a:ea typeface="游ゴシック"/>
              </a:rPr>
              <a:t>コモンズ1st学習ルームはアカデミックリンクス2階にあり、モニターやホワイトボードを備えた部屋です。</a:t>
            </a:r>
            <a:endParaRPr lang="en-US" altLang="ja-JP" dirty="0">
              <a:ea typeface="游ゴシック"/>
            </a:endParaRPr>
          </a:p>
          <a:p>
            <a:endParaRPr lang="ja-JP" altLang="en-US" dirty="0">
              <a:ea typeface="游ゴシック"/>
            </a:endParaRPr>
          </a:p>
          <a:p>
            <a:r>
              <a:rPr lang="ja-JP" altLang="en-US" dirty="0">
                <a:ea typeface="游ゴシック"/>
              </a:rPr>
              <a:t>コモンズ1st学習ルームとシューティングスタジオは完全予約制になっております。、</a:t>
            </a:r>
            <a:endParaRPr lang="en-US" altLang="ja-JP" dirty="0">
              <a:ea typeface="游ゴシック"/>
            </a:endParaRPr>
          </a:p>
          <a:p>
            <a:r>
              <a:rPr lang="ja-JP" altLang="en-US" dirty="0">
                <a:ea typeface="游ゴシック"/>
              </a:rPr>
              <a:t>ルーム利用・予約</a:t>
            </a:r>
            <a:r>
              <a:rPr lang="ja-JP" altLang="en-US">
                <a:ea typeface="游ゴシック"/>
              </a:rPr>
              <a:t>ついての</a:t>
            </a:r>
            <a:r>
              <a:rPr lang="ja-JP" altLang="en-US" dirty="0">
                <a:ea typeface="游ゴシック"/>
              </a:rPr>
              <a:t>詳細</a:t>
            </a:r>
            <a:r>
              <a:rPr lang="ja-JP" altLang="en-US">
                <a:ea typeface="游ゴシック"/>
              </a:rPr>
              <a:t>は</a:t>
            </a:r>
            <a:r>
              <a:rPr lang="ja-JP" altLang="en-US" dirty="0">
                <a:ea typeface="游ゴシック"/>
              </a:rPr>
              <a:t>、「京都橘大学 教育開発・学習支援室ホームページ」から「学習支援」→「グループ学習支援（施設予約）」をご確認ください。</a:t>
            </a:r>
            <a:endParaRPr lang="en-US" altLang="ja-JP" dirty="0">
              <a:ea typeface="游ゴシック"/>
            </a:endParaRPr>
          </a:p>
          <a:p>
            <a:endParaRPr lang="en-US" altLang="ja-JP" dirty="0">
              <a:ea typeface="游ゴシック"/>
            </a:endParaRPr>
          </a:p>
          <a:p>
            <a:endParaRPr lang="ja-JP" altLang="en-US" dirty="0">
              <a:ea typeface="游ゴシック"/>
            </a:endParaRPr>
          </a:p>
          <a:p>
            <a:r>
              <a:rPr lang="ja-JP" altLang="en-US" dirty="0">
                <a:ea typeface="游ゴシック"/>
              </a:rPr>
              <a:t>延長コードやパソコン、文具等の貸出も行っています。</a:t>
            </a:r>
            <a:endParaRPr lang="en-US" altLang="ja-JP" dirty="0">
              <a:ea typeface="游ゴシック"/>
            </a:endParaRPr>
          </a:p>
          <a:p>
            <a:r>
              <a:rPr lang="ja-JP" altLang="en-US" dirty="0">
                <a:ea typeface="游ゴシック"/>
              </a:rPr>
              <a:t>備品の貸出は予約不要です。コモンズセントラルのデスクにいる</a:t>
            </a:r>
            <a:r>
              <a:rPr lang="en-US" altLang="ja-JP" dirty="0">
                <a:ea typeface="游ゴシック"/>
              </a:rPr>
              <a:t>LA</a:t>
            </a:r>
            <a:r>
              <a:rPr lang="ja-JP" altLang="en-US" dirty="0">
                <a:ea typeface="游ゴシック"/>
              </a:rPr>
              <a:t>にお気軽にお尋ねください。</a:t>
            </a:r>
            <a:endParaRPr lang="en-US" altLang="ja-JP" dirty="0">
              <a:ea typeface="游ゴシック"/>
            </a:endParaRPr>
          </a:p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90ABD-E305-49CD-B76B-2A761D08A86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03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ea typeface="游ゴシック"/>
              </a:rPr>
              <a:t>➃コモンズツアー</a:t>
            </a:r>
            <a:endParaRPr lang="en-US" altLang="ja-JP">
              <a:ea typeface="游ゴシック"/>
            </a:endParaRPr>
          </a:p>
          <a:p>
            <a:r>
              <a:rPr lang="ja-JP" altLang="en-US">
                <a:ea typeface="游ゴシック"/>
              </a:rPr>
              <a:t>学内各所にある学習スペース「コモンズ」を</a:t>
            </a:r>
            <a:r>
              <a:rPr lang="en-US" altLang="ja-JP">
                <a:ea typeface="游ゴシック"/>
              </a:rPr>
              <a:t>LA</a:t>
            </a:r>
            <a:r>
              <a:rPr lang="ja-JP" altLang="en-US">
                <a:ea typeface="游ゴシック"/>
              </a:rPr>
              <a:t>がご案内します。</a:t>
            </a:r>
            <a:endParaRPr lang="en-US" altLang="ja-JP">
              <a:ea typeface="游ゴシック"/>
            </a:endParaRPr>
          </a:p>
          <a:p>
            <a:r>
              <a:rPr lang="ja-JP" altLang="en-US">
                <a:ea typeface="游ゴシック"/>
              </a:rPr>
              <a:t>クラスやゼミでご利用いただくことが多いですが、友達とでも、お一人でもご参加いただけます。</a:t>
            </a:r>
            <a:endParaRPr lang="en-US" altLang="ja-JP">
              <a:ea typeface="游ゴシック"/>
            </a:endParaRPr>
          </a:p>
          <a:p>
            <a:endParaRPr lang="en-US" altLang="ja-JP">
              <a:ea typeface="游ゴシック"/>
            </a:endParaRPr>
          </a:p>
          <a:p>
            <a:r>
              <a:rPr lang="ja-JP" altLang="en-US">
                <a:ea typeface="游ゴシック"/>
              </a:rPr>
              <a:t>⑤学習支援部門では</a:t>
            </a:r>
            <a:r>
              <a:rPr lang="en-US" altLang="ja-JP">
                <a:ea typeface="游ゴシック"/>
              </a:rPr>
              <a:t>X(</a:t>
            </a:r>
            <a:r>
              <a:rPr lang="ja-JP" altLang="en-US">
                <a:ea typeface="游ゴシック"/>
              </a:rPr>
              <a:t>旧</a:t>
            </a:r>
            <a:r>
              <a:rPr lang="en-US" altLang="ja-JP">
                <a:ea typeface="游ゴシック"/>
              </a:rPr>
              <a:t>Twitter)</a:t>
            </a:r>
            <a:r>
              <a:rPr lang="ja-JP" altLang="en-US">
                <a:ea typeface="游ゴシック"/>
              </a:rPr>
              <a:t>と</a:t>
            </a:r>
            <a:r>
              <a:rPr lang="en-US" altLang="ja-JP">
                <a:ea typeface="游ゴシック"/>
              </a:rPr>
              <a:t>Instagram</a:t>
            </a:r>
            <a:r>
              <a:rPr lang="ja-JP" altLang="en-US">
                <a:ea typeface="游ゴシック"/>
              </a:rPr>
              <a:t>の運営をしています。</a:t>
            </a:r>
            <a:endParaRPr lang="en-US" altLang="ja-JP">
              <a:ea typeface="游ゴシック"/>
            </a:endParaRPr>
          </a:p>
          <a:p>
            <a:r>
              <a:rPr lang="en-US" altLang="ja-JP">
                <a:ea typeface="游ゴシック"/>
              </a:rPr>
              <a:t>X</a:t>
            </a:r>
            <a:r>
              <a:rPr lang="ja-JP" altLang="en-US">
                <a:ea typeface="游ゴシック"/>
              </a:rPr>
              <a:t>では主に学習ルームの空き情報、</a:t>
            </a:r>
            <a:r>
              <a:rPr lang="en-US" altLang="ja-JP">
                <a:ea typeface="游ゴシック"/>
              </a:rPr>
              <a:t>Instagram</a:t>
            </a:r>
            <a:r>
              <a:rPr lang="ja-JP" altLang="en-US">
                <a:ea typeface="游ゴシック"/>
              </a:rPr>
              <a:t>ではデスク休業情報ほか</a:t>
            </a:r>
            <a:r>
              <a:rPr lang="en-US" altLang="ja-JP">
                <a:ea typeface="游ゴシック"/>
              </a:rPr>
              <a:t>LA</a:t>
            </a:r>
            <a:r>
              <a:rPr lang="ja-JP" altLang="en-US">
                <a:ea typeface="游ゴシック"/>
              </a:rPr>
              <a:t>考案の投稿企画など様々なコンテンツを発信しています。</a:t>
            </a:r>
            <a:endParaRPr lang="en-US" altLang="ja-JP">
              <a:ea typeface="游ゴシック"/>
            </a:endParaRPr>
          </a:p>
          <a:p>
            <a:r>
              <a:rPr lang="ja-JP" altLang="en-US">
                <a:ea typeface="游ゴシック"/>
              </a:rPr>
              <a:t>ぜひチェックしてみてください。</a:t>
            </a:r>
            <a:endParaRPr lang="en-US" altLang="ja-JP">
              <a:ea typeface="游ゴシック"/>
            </a:endParaRPr>
          </a:p>
          <a:p>
            <a:endParaRPr lang="en-US" altLang="ja-JP">
              <a:ea typeface="游ゴシック"/>
            </a:endParaRPr>
          </a:p>
          <a:p>
            <a:r>
              <a:rPr lang="ja-JP" altLang="en-US">
                <a:ea typeface="游ゴシック"/>
              </a:rPr>
              <a:t>ーーーーーーーーーーーーーーーーーーーーーーーー</a:t>
            </a:r>
            <a:endParaRPr lang="en-US" altLang="ja-JP">
              <a:ea typeface="游ゴシック"/>
            </a:endParaRPr>
          </a:p>
          <a:p>
            <a:r>
              <a:rPr lang="ja-JP" altLang="en-US">
                <a:ea typeface="游ゴシック"/>
              </a:rPr>
              <a:t>京都橘大学　学習支援部門</a:t>
            </a:r>
            <a:r>
              <a:rPr lang="en-US" altLang="ja-JP">
                <a:ea typeface="游ゴシック"/>
              </a:rPr>
              <a:t>HP</a:t>
            </a:r>
          </a:p>
          <a:p>
            <a:endParaRPr lang="en-US" altLang="ja-JP">
              <a:ea typeface="游ゴシック"/>
            </a:endParaRPr>
          </a:p>
          <a:p>
            <a:r>
              <a:rPr lang="en-US" altLang="ja-JP">
                <a:ea typeface="游ゴシック"/>
              </a:rPr>
              <a:t>https://www.tachibana-u-ctl.org/learningsupport</a:t>
            </a:r>
          </a:p>
          <a:p>
            <a:endParaRPr lang="en-US" altLang="ja-JP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90ABD-E305-49CD-B76B-2A761D08A86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46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540443" y="6270006"/>
            <a:ext cx="8730749" cy="8022142"/>
            <a:chOff x="-2240349" y="1450946"/>
            <a:chExt cx="2787650" cy="278765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2240349" y="1450946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7" name="Group 9">
            <a:extLst>
              <a:ext uri="{FF2B5EF4-FFF2-40B4-BE49-F238E27FC236}">
                <a16:creationId xmlns:a16="http://schemas.microsoft.com/office/drawing/2014/main" id="{86A11A84-5B46-2289-5934-5FB4CAEE73D3}"/>
              </a:ext>
            </a:extLst>
          </p:cNvPr>
          <p:cNvGrpSpPr/>
          <p:nvPr/>
        </p:nvGrpSpPr>
        <p:grpSpPr>
          <a:xfrm>
            <a:off x="3089237" y="1078290"/>
            <a:ext cx="12122289" cy="4668982"/>
            <a:chOff x="0" y="0"/>
            <a:chExt cx="1792014" cy="1655527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183D4ED-A066-C483-C49A-A66741B8CCBF}"/>
                </a:ext>
              </a:extLst>
            </p:cNvPr>
            <p:cNvSpPr/>
            <p:nvPr/>
          </p:nvSpPr>
          <p:spPr>
            <a:xfrm>
              <a:off x="48260" y="48260"/>
              <a:ext cx="1743754" cy="1607267"/>
            </a:xfrm>
            <a:custGeom>
              <a:avLst/>
              <a:gdLst/>
              <a:ahLst/>
              <a:cxnLst/>
              <a:rect l="l" t="t" r="r" b="b"/>
              <a:pathLst>
                <a:path w="1743754" h="1607267">
                  <a:moveTo>
                    <a:pt x="0" y="0"/>
                  </a:moveTo>
                  <a:lnTo>
                    <a:pt x="1743754" y="0"/>
                  </a:lnTo>
                  <a:lnTo>
                    <a:pt x="1743754" y="1607267"/>
                  </a:lnTo>
                  <a:lnTo>
                    <a:pt x="0" y="1607267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3F5A60C-D7A9-63C4-B8F5-7E50E1257993}"/>
                </a:ext>
              </a:extLst>
            </p:cNvPr>
            <p:cNvSpPr/>
            <p:nvPr/>
          </p:nvSpPr>
          <p:spPr>
            <a:xfrm>
              <a:off x="6350" y="6350"/>
              <a:ext cx="1743754" cy="1607267"/>
            </a:xfrm>
            <a:custGeom>
              <a:avLst/>
              <a:gdLst/>
              <a:ahLst/>
              <a:cxnLst/>
              <a:rect l="l" t="t" r="r" b="b"/>
              <a:pathLst>
                <a:path w="1743754" h="1607267">
                  <a:moveTo>
                    <a:pt x="0" y="0"/>
                  </a:moveTo>
                  <a:lnTo>
                    <a:pt x="1743754" y="0"/>
                  </a:lnTo>
                  <a:lnTo>
                    <a:pt x="1743754" y="1607267"/>
                  </a:lnTo>
                  <a:lnTo>
                    <a:pt x="0" y="1607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FCA2DC0-2C59-A4E1-5BC8-7217A35D9FFA}"/>
                </a:ext>
              </a:extLst>
            </p:cNvPr>
            <p:cNvSpPr/>
            <p:nvPr/>
          </p:nvSpPr>
          <p:spPr>
            <a:xfrm>
              <a:off x="0" y="0"/>
              <a:ext cx="1756454" cy="1619967"/>
            </a:xfrm>
            <a:custGeom>
              <a:avLst/>
              <a:gdLst/>
              <a:ahLst/>
              <a:cxnLst/>
              <a:rect l="l" t="t" r="r" b="b"/>
              <a:pathLst>
                <a:path w="1756454" h="1619967">
                  <a:moveTo>
                    <a:pt x="1756454" y="1619967"/>
                  </a:moveTo>
                  <a:lnTo>
                    <a:pt x="0" y="1619967"/>
                  </a:lnTo>
                  <a:lnTo>
                    <a:pt x="0" y="0"/>
                  </a:lnTo>
                  <a:lnTo>
                    <a:pt x="1756454" y="0"/>
                  </a:lnTo>
                  <a:lnTo>
                    <a:pt x="1756454" y="1619967"/>
                  </a:lnTo>
                  <a:close/>
                  <a:moveTo>
                    <a:pt x="12700" y="1607267"/>
                  </a:moveTo>
                  <a:lnTo>
                    <a:pt x="1743754" y="1607267"/>
                  </a:lnTo>
                  <a:lnTo>
                    <a:pt x="1743754" y="12700"/>
                  </a:lnTo>
                  <a:lnTo>
                    <a:pt x="12700" y="12700"/>
                  </a:lnTo>
                  <a:lnTo>
                    <a:pt x="12700" y="16072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91D21C-1472-50D7-DF0B-C8BDDA51C287}"/>
              </a:ext>
            </a:extLst>
          </p:cNvPr>
          <p:cNvSpPr txBox="1"/>
          <p:nvPr/>
        </p:nvSpPr>
        <p:spPr>
          <a:xfrm>
            <a:off x="3685309" y="2021112"/>
            <a:ext cx="10467108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sz="8800">
                <a:latin typeface="HGSSoeiKakugothicUB"/>
                <a:ea typeface="HGSSoeiKakugothicUB"/>
              </a:rPr>
              <a:t>新入生の皆さんへ</a:t>
            </a:r>
            <a:r>
              <a:rPr lang="en-US" altLang="ja-JP" sz="8800">
                <a:latin typeface="HGSSoeiKakugothicUB"/>
                <a:ea typeface="Meiryo UI"/>
              </a:rPr>
              <a:t>​</a:t>
            </a:r>
          </a:p>
          <a:p>
            <a:pPr algn="ctr"/>
            <a:r>
              <a:rPr lang="ja-JP" sz="8800">
                <a:latin typeface="HGSSoeiKakugothicUB"/>
                <a:ea typeface="HGSSoeiKakugothicUB"/>
              </a:rPr>
              <a:t>耳寄りなお知らせ</a:t>
            </a:r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A693D198-955D-7B57-C2A2-FB4F1FC43BE6}"/>
              </a:ext>
            </a:extLst>
          </p:cNvPr>
          <p:cNvSpPr/>
          <p:nvPr/>
        </p:nvSpPr>
        <p:spPr>
          <a:xfrm>
            <a:off x="4128" y="4475650"/>
            <a:ext cx="5022556" cy="6024707"/>
          </a:xfrm>
          <a:custGeom>
            <a:avLst/>
            <a:gdLst/>
            <a:ahLst/>
            <a:cxnLst/>
            <a:rect l="l" t="t" r="r" b="b"/>
            <a:pathLst>
              <a:path w="6892919" h="8414615">
                <a:moveTo>
                  <a:pt x="0" y="0"/>
                </a:moveTo>
                <a:lnTo>
                  <a:pt x="6892919" y="0"/>
                </a:lnTo>
                <a:lnTo>
                  <a:pt x="6892919" y="8414615"/>
                </a:lnTo>
                <a:lnTo>
                  <a:pt x="0" y="8414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92537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922C43EC-90DB-A03E-56D0-811DE2EAA99E}"/>
              </a:ext>
            </a:extLst>
          </p:cNvPr>
          <p:cNvSpPr/>
          <p:nvPr/>
        </p:nvSpPr>
        <p:spPr>
          <a:xfrm>
            <a:off x="13502475" y="4252704"/>
            <a:ext cx="4465068" cy="9625667"/>
          </a:xfrm>
          <a:custGeom>
            <a:avLst/>
            <a:gdLst/>
            <a:ahLst/>
            <a:cxnLst/>
            <a:rect l="l" t="t" r="r" b="b"/>
            <a:pathLst>
              <a:path w="1633204" h="3314622">
                <a:moveTo>
                  <a:pt x="0" y="0"/>
                </a:moveTo>
                <a:lnTo>
                  <a:pt x="1633204" y="0"/>
                </a:lnTo>
                <a:lnTo>
                  <a:pt x="1633204" y="3314621"/>
                </a:lnTo>
                <a:lnTo>
                  <a:pt x="0" y="33146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F8498-8467-3461-0053-6C724634EAED}"/>
              </a:ext>
            </a:extLst>
          </p:cNvPr>
          <p:cNvSpPr txBox="1"/>
          <p:nvPr/>
        </p:nvSpPr>
        <p:spPr>
          <a:xfrm>
            <a:off x="4714129" y="8127172"/>
            <a:ext cx="839065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4400">
                <a:latin typeface="HGSoeiKakugothicUB"/>
                <a:ea typeface="HGSoeiKakugothicUB"/>
                <a:cs typeface="Calibri"/>
              </a:rPr>
              <a:t>京都橘大学学習支援部門LA</a:t>
            </a:r>
            <a:endParaRPr lang="ja-JP" altLang="en-US" sz="4400">
              <a:latin typeface="HGSoeiKakugothicUB"/>
              <a:ea typeface="HGSoeiKakugothicU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94233E6-ACEA-9BA5-AC96-0A41ABC51276}"/>
              </a:ext>
            </a:extLst>
          </p:cNvPr>
          <p:cNvGrpSpPr/>
          <p:nvPr/>
        </p:nvGrpSpPr>
        <p:grpSpPr>
          <a:xfrm>
            <a:off x="789199" y="392554"/>
            <a:ext cx="16642190" cy="4369883"/>
            <a:chOff x="789199" y="669645"/>
            <a:chExt cx="16642190" cy="4369883"/>
          </a:xfrm>
        </p:grpSpPr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43BD0598-01AC-B389-7AF4-29929BD410D4}"/>
                </a:ext>
              </a:extLst>
            </p:cNvPr>
            <p:cNvSpPr/>
            <p:nvPr/>
          </p:nvSpPr>
          <p:spPr>
            <a:xfrm>
              <a:off x="1080898" y="1118144"/>
              <a:ext cx="16350491" cy="3921384"/>
            </a:xfrm>
            <a:custGeom>
              <a:avLst/>
              <a:gdLst/>
              <a:ahLst/>
              <a:cxnLst/>
              <a:rect l="l" t="t" r="r" b="b"/>
              <a:pathLst>
                <a:path w="1743754" h="1607267">
                  <a:moveTo>
                    <a:pt x="0" y="0"/>
                  </a:moveTo>
                  <a:lnTo>
                    <a:pt x="1743754" y="0"/>
                  </a:lnTo>
                  <a:lnTo>
                    <a:pt x="1743754" y="1607267"/>
                  </a:lnTo>
                  <a:lnTo>
                    <a:pt x="0" y="1607267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63D4FE4F-E9E2-EBC4-78DA-B9DFA76B4DCE}"/>
                </a:ext>
              </a:extLst>
            </p:cNvPr>
            <p:cNvSpPr/>
            <p:nvPr/>
          </p:nvSpPr>
          <p:spPr>
            <a:xfrm>
              <a:off x="821835" y="682186"/>
              <a:ext cx="16290772" cy="3995434"/>
            </a:xfrm>
            <a:custGeom>
              <a:avLst/>
              <a:gdLst/>
              <a:ahLst/>
              <a:cxnLst/>
              <a:rect l="l" t="t" r="r" b="b"/>
              <a:pathLst>
                <a:path w="1743754" h="1607267">
                  <a:moveTo>
                    <a:pt x="0" y="0"/>
                  </a:moveTo>
                  <a:lnTo>
                    <a:pt x="1743754" y="0"/>
                  </a:lnTo>
                  <a:lnTo>
                    <a:pt x="1743754" y="1607267"/>
                  </a:lnTo>
                  <a:lnTo>
                    <a:pt x="0" y="1607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91440" tIns="45720" rIns="91440" bIns="45720" anchor="t"/>
            <a:lstStyle/>
            <a:p>
              <a:r>
                <a:rPr lang="ja-JP" altLang="en-US" sz="5400">
                  <a:latin typeface="HGS創英角ｺﾞｼｯｸUB"/>
                  <a:ea typeface="HGS創英角ｺﾞｼｯｸUB"/>
                </a:rPr>
                <a:t> ①ライティング支援</a:t>
              </a:r>
              <a:endParaRPr lang="en-US" altLang="ja-JP" sz="5400">
                <a:latin typeface="HGS創英角ｺﾞｼｯｸUB"/>
                <a:ea typeface="HGS創英角ｺﾞｼｯｸUB"/>
              </a:endParaRPr>
            </a:p>
            <a:p>
              <a:endParaRPr lang="en-US" altLang="ja-JP" sz="14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r>
                <a:rPr kumimoji="1" lang="ja-JP" altLang="en-US" sz="4400" b="1">
                  <a:latin typeface="HGSSoeiKakugothicUB"/>
                  <a:ea typeface="HGSSoeiKakugothicUB"/>
                </a:rPr>
                <a:t> レポートに関するアドバイス</a:t>
              </a:r>
              <a:r>
                <a:rPr kumimoji="1" lang="ja-JP" altLang="en-US" sz="4400">
                  <a:latin typeface="HGSSoeiKakugothicUB"/>
                  <a:ea typeface="HGSSoeiKakugothicUB"/>
                </a:rPr>
                <a:t>を行っています。</a:t>
              </a:r>
              <a:endParaRPr kumimoji="1" lang="en-US" altLang="ja-JP" sz="4400">
                <a:latin typeface="HGSSoeiKakugothicUB"/>
                <a:ea typeface="HGSSoeiKakugothicUB"/>
              </a:endParaRPr>
            </a:p>
            <a:p>
              <a:endParaRPr kumimoji="1" lang="en-US" altLang="ja-JP" sz="1600">
                <a:latin typeface="+mn-ea"/>
              </a:endParaRPr>
            </a:p>
            <a:p>
              <a:endParaRPr kumimoji="1" lang="ja-JP" altLang="en-US" sz="1000">
                <a:latin typeface="+mn-ea"/>
              </a:endParaRPr>
            </a:p>
            <a:p>
              <a:r>
                <a:rPr kumimoji="1" lang="ja-JP" altLang="en-US" sz="4000">
                  <a:latin typeface="HGSSoeiKakugothicUB"/>
                  <a:ea typeface="HGSSoeiKakugothicUB"/>
                </a:rPr>
                <a:t> レポートってどう書くの？参考文献の書き方は？</a:t>
              </a:r>
              <a:endParaRPr kumimoji="1" lang="en-US" altLang="ja-JP" sz="4000">
                <a:latin typeface="HGSSoeiKakugothicUB"/>
                <a:ea typeface="HGSSoeiKakugothicUB"/>
              </a:endParaRPr>
            </a:p>
            <a:p>
              <a:endParaRPr lang="en-US" altLang="ja-JP" sz="2800">
                <a:latin typeface="HGSSoeiKakugothicUB"/>
                <a:ea typeface="ＭＳ Ｐゴシック"/>
              </a:endParaRPr>
            </a:p>
            <a:p>
              <a:r>
                <a:rPr kumimoji="1" lang="en-US" altLang="ja-JP" sz="4000">
                  <a:latin typeface="HGSSoeiKakugothicUB"/>
                  <a:ea typeface="ＭＳ Ｐゴシック"/>
                </a:rPr>
                <a:t> ※</a:t>
              </a:r>
              <a:r>
                <a:rPr kumimoji="1" lang="ja-JP" altLang="en-US" sz="4000">
                  <a:latin typeface="HGSSoeiKakugothicUB"/>
                  <a:ea typeface="HGSSoeiKakugothicUB"/>
                </a:rPr>
                <a:t>予約優先　枠に空きがあれば飛び込み可</a:t>
              </a:r>
              <a:endParaRPr lang="en-US" altLang="ja-JP" sz="4000">
                <a:latin typeface="HGSSoeiKakugothicUB"/>
                <a:ea typeface="HGSSoeiKakugothicUB"/>
              </a:endParaRPr>
            </a:p>
            <a:p>
              <a:endParaRPr kumimoji="1" lang="ja-JP" altLang="en-US" sz="3200"/>
            </a:p>
            <a:p>
              <a:endParaRPr lang="ja-JP" altLang="en-US" sz="4000">
                <a:latin typeface="+mn-ea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57B6143E-3DED-15BD-8533-52308E81D437}"/>
                </a:ext>
              </a:extLst>
            </p:cNvPr>
            <p:cNvSpPr/>
            <p:nvPr/>
          </p:nvSpPr>
          <p:spPr>
            <a:xfrm>
              <a:off x="789199" y="669645"/>
              <a:ext cx="16358043" cy="4009047"/>
            </a:xfrm>
            <a:custGeom>
              <a:avLst/>
              <a:gdLst/>
              <a:ahLst/>
              <a:cxnLst/>
              <a:rect l="l" t="t" r="r" b="b"/>
              <a:pathLst>
                <a:path w="1756454" h="1619967">
                  <a:moveTo>
                    <a:pt x="1756454" y="1619967"/>
                  </a:moveTo>
                  <a:lnTo>
                    <a:pt x="0" y="1619967"/>
                  </a:lnTo>
                  <a:lnTo>
                    <a:pt x="0" y="0"/>
                  </a:lnTo>
                  <a:lnTo>
                    <a:pt x="1756454" y="0"/>
                  </a:lnTo>
                  <a:lnTo>
                    <a:pt x="1756454" y="1619967"/>
                  </a:lnTo>
                  <a:close/>
                  <a:moveTo>
                    <a:pt x="12700" y="1607267"/>
                  </a:moveTo>
                  <a:lnTo>
                    <a:pt x="1743754" y="1607267"/>
                  </a:lnTo>
                  <a:lnTo>
                    <a:pt x="1743754" y="12700"/>
                  </a:lnTo>
                  <a:lnTo>
                    <a:pt x="12700" y="12700"/>
                  </a:lnTo>
                  <a:lnTo>
                    <a:pt x="12700" y="16072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19AB8FAB-3E5B-87CC-858B-1EE211CD4731}"/>
                </a:ext>
              </a:extLst>
            </p:cNvPr>
            <p:cNvSpPr/>
            <p:nvPr/>
          </p:nvSpPr>
          <p:spPr>
            <a:xfrm>
              <a:off x="13496591" y="3326775"/>
              <a:ext cx="2251916" cy="1361308"/>
            </a:xfrm>
            <a:custGeom>
              <a:avLst/>
              <a:gdLst/>
              <a:ahLst/>
              <a:cxnLst/>
              <a:rect l="l" t="t" r="r" b="b"/>
              <a:pathLst>
                <a:path w="4518604" h="2867259">
                  <a:moveTo>
                    <a:pt x="0" y="0"/>
                  </a:moveTo>
                  <a:lnTo>
                    <a:pt x="4518604" y="0"/>
                  </a:lnTo>
                  <a:lnTo>
                    <a:pt x="4518604" y="2867259"/>
                  </a:lnTo>
                  <a:lnTo>
                    <a:pt x="0" y="286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171140F6-9C90-3DB8-EE7D-2AE4BD3A3005}"/>
                </a:ext>
              </a:extLst>
            </p:cNvPr>
            <p:cNvSpPr/>
            <p:nvPr/>
          </p:nvSpPr>
          <p:spPr>
            <a:xfrm rot="451748">
              <a:off x="12833891" y="2592195"/>
              <a:ext cx="1373384" cy="1118701"/>
            </a:xfrm>
            <a:custGeom>
              <a:avLst/>
              <a:gdLst/>
              <a:ahLst/>
              <a:cxnLst/>
              <a:rect l="l" t="t" r="r" b="b"/>
              <a:pathLst>
                <a:path w="2797077" h="1703674">
                  <a:moveTo>
                    <a:pt x="0" y="0"/>
                  </a:moveTo>
                  <a:lnTo>
                    <a:pt x="2797077" y="0"/>
                  </a:lnTo>
                  <a:lnTo>
                    <a:pt x="2797077" y="1703674"/>
                  </a:lnTo>
                  <a:lnTo>
                    <a:pt x="0" y="17036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8" name="Freeform 10">
            <a:extLst>
              <a:ext uri="{FF2B5EF4-FFF2-40B4-BE49-F238E27FC236}">
                <a16:creationId xmlns:a16="http://schemas.microsoft.com/office/drawing/2014/main" id="{2246F3EE-9979-5796-D90F-66A27252062D}"/>
              </a:ext>
            </a:extLst>
          </p:cNvPr>
          <p:cNvSpPr/>
          <p:nvPr/>
        </p:nvSpPr>
        <p:spPr>
          <a:xfrm>
            <a:off x="1039688" y="5233623"/>
            <a:ext cx="16393531" cy="4641621"/>
          </a:xfrm>
          <a:custGeom>
            <a:avLst/>
            <a:gdLst/>
            <a:ahLst/>
            <a:cxnLst/>
            <a:rect l="l" t="t" r="r" b="b"/>
            <a:pathLst>
              <a:path w="1743754" h="1607267">
                <a:moveTo>
                  <a:pt x="0" y="0"/>
                </a:moveTo>
                <a:lnTo>
                  <a:pt x="1743754" y="0"/>
                </a:lnTo>
                <a:lnTo>
                  <a:pt x="1743754" y="1607267"/>
                </a:lnTo>
                <a:lnTo>
                  <a:pt x="0" y="1607267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/>
          <a:p>
            <a:endParaRPr lang="ja-JP" altLang="en-US"/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943E54C9-48A2-87A7-8698-C08355E30A69}"/>
              </a:ext>
            </a:extLst>
          </p:cNvPr>
          <p:cNvSpPr/>
          <p:nvPr/>
        </p:nvSpPr>
        <p:spPr>
          <a:xfrm>
            <a:off x="834803" y="5025435"/>
            <a:ext cx="16297955" cy="4430767"/>
          </a:xfrm>
          <a:custGeom>
            <a:avLst/>
            <a:gdLst/>
            <a:ahLst/>
            <a:cxnLst/>
            <a:rect l="l" t="t" r="r" b="b"/>
            <a:pathLst>
              <a:path w="1743754" h="1607267">
                <a:moveTo>
                  <a:pt x="0" y="0"/>
                </a:moveTo>
                <a:lnTo>
                  <a:pt x="1743754" y="0"/>
                </a:lnTo>
                <a:lnTo>
                  <a:pt x="1743754" y="1607267"/>
                </a:lnTo>
                <a:lnTo>
                  <a:pt x="0" y="1607267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ja-JP" altLang="en-US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0" name="Freeform 12">
            <a:extLst>
              <a:ext uri="{FF2B5EF4-FFF2-40B4-BE49-F238E27FC236}">
                <a16:creationId xmlns:a16="http://schemas.microsoft.com/office/drawing/2014/main" id="{ABDC3CA3-0020-4E3F-67DC-516A01A7DA74}"/>
              </a:ext>
            </a:extLst>
          </p:cNvPr>
          <p:cNvSpPr/>
          <p:nvPr/>
        </p:nvSpPr>
        <p:spPr>
          <a:xfrm>
            <a:off x="784436" y="5028055"/>
            <a:ext cx="16351168" cy="4425528"/>
          </a:xfrm>
          <a:custGeom>
            <a:avLst/>
            <a:gdLst/>
            <a:ahLst/>
            <a:cxnLst/>
            <a:rect l="l" t="t" r="r" b="b"/>
            <a:pathLst>
              <a:path w="1756454" h="1619967">
                <a:moveTo>
                  <a:pt x="1756454" y="1619967"/>
                </a:moveTo>
                <a:lnTo>
                  <a:pt x="0" y="1619967"/>
                </a:lnTo>
                <a:lnTo>
                  <a:pt x="0" y="0"/>
                </a:lnTo>
                <a:lnTo>
                  <a:pt x="1756454" y="0"/>
                </a:lnTo>
                <a:lnTo>
                  <a:pt x="1756454" y="1619967"/>
                </a:lnTo>
                <a:close/>
                <a:moveTo>
                  <a:pt x="12700" y="1607267"/>
                </a:moveTo>
                <a:lnTo>
                  <a:pt x="1743754" y="1607267"/>
                </a:lnTo>
                <a:lnTo>
                  <a:pt x="1743754" y="12700"/>
                </a:lnTo>
                <a:lnTo>
                  <a:pt x="12700" y="12700"/>
                </a:lnTo>
                <a:lnTo>
                  <a:pt x="12700" y="1607267"/>
                </a:ln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ja-JP" altLang="en-US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44DEA9D4-C2A5-D40F-248A-9FBE29E6D76F}"/>
              </a:ext>
            </a:extLst>
          </p:cNvPr>
          <p:cNvSpPr/>
          <p:nvPr/>
        </p:nvSpPr>
        <p:spPr>
          <a:xfrm>
            <a:off x="1045885" y="5135463"/>
            <a:ext cx="15839932" cy="4021183"/>
          </a:xfrm>
          <a:custGeom>
            <a:avLst/>
            <a:gdLst/>
            <a:ahLst/>
            <a:cxnLst/>
            <a:rect l="l" t="t" r="r" b="b"/>
            <a:pathLst>
              <a:path w="1743754" h="1607267">
                <a:moveTo>
                  <a:pt x="0" y="0"/>
                </a:moveTo>
                <a:lnTo>
                  <a:pt x="1743754" y="0"/>
                </a:lnTo>
                <a:lnTo>
                  <a:pt x="1743754" y="1607267"/>
                </a:lnTo>
                <a:lnTo>
                  <a:pt x="0" y="1607267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91440" tIns="45720" rIns="91440" bIns="45720" anchor="t"/>
          <a:lstStyle/>
          <a:p>
            <a:r>
              <a:rPr lang="ja-JP" altLang="en-US" sz="5400">
                <a:latin typeface="HGS創英角ｺﾞｼｯｸUB"/>
                <a:ea typeface="HGS創英角ｺﾞｼｯｸUB"/>
              </a:rPr>
              <a:t>②</a:t>
            </a:r>
            <a:r>
              <a:rPr lang="en-US" altLang="ja-JP" sz="5400">
                <a:latin typeface="HGS創英角ｺﾞｼｯｸUB"/>
                <a:ea typeface="HGS創英角ｺﾞｼｯｸUB"/>
              </a:rPr>
              <a:t>ICT</a:t>
            </a:r>
            <a:r>
              <a:rPr lang="ja-JP" altLang="en-US" sz="5400">
                <a:latin typeface="HGS創英角ｺﾞｼｯｸUB"/>
                <a:ea typeface="HGS創英角ｺﾞｼｯｸUB"/>
              </a:rPr>
              <a:t>サポート</a:t>
            </a:r>
            <a:endParaRPr lang="en-US" altLang="ja-JP" sz="5400">
              <a:latin typeface="HGS創英角ｺﾞｼｯｸUB"/>
              <a:ea typeface="HGS創英角ｺﾞｼｯｸUB"/>
            </a:endParaRPr>
          </a:p>
          <a:p>
            <a:endParaRPr lang="en-US" altLang="ja-JP" sz="140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4400" b="1">
                <a:latin typeface="HGSSoeiKakugothicUB"/>
                <a:ea typeface="ＭＳ Ｐゴシック"/>
              </a:rPr>
              <a:t>PC</a:t>
            </a:r>
            <a:r>
              <a:rPr lang="ja-JP" altLang="en-US" sz="4400" b="1">
                <a:latin typeface="HGSSoeiKakugothicUB"/>
                <a:ea typeface="HGSSoeiKakugothicUB"/>
              </a:rPr>
              <a:t>やアプリ・ソフトの基本操作の相談</a:t>
            </a:r>
            <a:r>
              <a:rPr lang="ja-JP" altLang="en-US" sz="4400">
                <a:latin typeface="HGSSoeiKakugothicUB"/>
                <a:ea typeface="HGSSoeiKakugothicUB"/>
              </a:rPr>
              <a:t>を受け付けています。</a:t>
            </a:r>
            <a:endParaRPr lang="en-US" altLang="ja-JP" sz="4400">
              <a:latin typeface="HGSSoeiKakugothicUB"/>
              <a:ea typeface="HGSSoeiKakugothicUB"/>
            </a:endParaRPr>
          </a:p>
          <a:p>
            <a:endParaRPr lang="en-US" altLang="ja-JP" sz="3200">
              <a:latin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>
                <a:latin typeface="HGSSoeiKakugothicUB"/>
                <a:ea typeface="ＭＳ Ｐゴシック"/>
              </a:rPr>
              <a:t>Teams</a:t>
            </a:r>
            <a:r>
              <a:rPr lang="ja-JP" altLang="en-US" sz="4000">
                <a:latin typeface="HGSSoeiKakugothicUB"/>
                <a:ea typeface="HGSSoeiKakugothicUB"/>
              </a:rPr>
              <a:t>がうまく使えない、</a:t>
            </a:r>
            <a:r>
              <a:rPr lang="en-US" altLang="ja-JP" sz="4000">
                <a:latin typeface="HGSSoeiKakugothicUB"/>
                <a:ea typeface="ＭＳ Ｐゴシック"/>
              </a:rPr>
              <a:t>PowerPoint</a:t>
            </a:r>
            <a:r>
              <a:rPr lang="ja-JP" altLang="en-US" sz="4000">
                <a:latin typeface="HGSSoeiKakugothicUB"/>
                <a:ea typeface="HGSSoeiKakugothicUB"/>
              </a:rPr>
              <a:t>はどう使うの？</a:t>
            </a:r>
            <a:endParaRPr lang="ja-JP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SoeiKakugothicUB"/>
              <a:ea typeface="HGSSoeiKakugothicUB"/>
            </a:endParaRPr>
          </a:p>
          <a:p>
            <a:endParaRPr lang="en-US" altLang="ja-JP" sz="2000">
              <a:latin typeface="+mn-ea"/>
            </a:endParaRPr>
          </a:p>
          <a:p>
            <a:r>
              <a:rPr lang="en-US" altLang="ja-JP" sz="4000">
                <a:latin typeface="HGSSoeiKakugothicUB"/>
                <a:ea typeface="ＭＳ Ｐゴシック"/>
              </a:rPr>
              <a:t>※</a:t>
            </a:r>
            <a:r>
              <a:rPr lang="ja-JP" altLang="en-US" sz="4000">
                <a:latin typeface="HGSSoeiKakugothicUB"/>
                <a:ea typeface="HGSSoeiKakugothicUB"/>
              </a:rPr>
              <a:t>予約不要</a:t>
            </a:r>
            <a:endParaRPr lang="en-US" altLang="ja-JP" sz="4000">
              <a:latin typeface="HGSSoeiKakugothicUB"/>
              <a:ea typeface="HGSSoeiKakugothicUB"/>
            </a:endParaRPr>
          </a:p>
        </p:txBody>
      </p:sp>
      <p:pic>
        <p:nvPicPr>
          <p:cNvPr id="56" name="グラフィックス 55" descr="クラウドからダウンロード 単色塗りつぶし">
            <a:extLst>
              <a:ext uri="{FF2B5EF4-FFF2-40B4-BE49-F238E27FC236}">
                <a16:creationId xmlns:a16="http://schemas.microsoft.com/office/drawing/2014/main" id="{AD462456-3237-EE2A-6482-27373D768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59596" flipH="1">
            <a:off x="16311503" y="6271988"/>
            <a:ext cx="1638018" cy="1655286"/>
          </a:xfrm>
          <a:prstGeom prst="rect">
            <a:avLst/>
          </a:prstGeom>
        </p:spPr>
      </p:pic>
      <p:sp>
        <p:nvSpPr>
          <p:cNvPr id="55" name="Freeform 10">
            <a:extLst>
              <a:ext uri="{FF2B5EF4-FFF2-40B4-BE49-F238E27FC236}">
                <a16:creationId xmlns:a16="http://schemas.microsoft.com/office/drawing/2014/main" id="{A9AC5E4B-1346-D155-66AD-57D0F611BF63}"/>
              </a:ext>
            </a:extLst>
          </p:cNvPr>
          <p:cNvSpPr/>
          <p:nvPr/>
        </p:nvSpPr>
        <p:spPr>
          <a:xfrm>
            <a:off x="14785621" y="7096851"/>
            <a:ext cx="2115549" cy="2299412"/>
          </a:xfrm>
          <a:custGeom>
            <a:avLst/>
            <a:gdLst/>
            <a:ahLst/>
            <a:cxnLst/>
            <a:rect l="l" t="t" r="r" b="b"/>
            <a:pathLst>
              <a:path w="3347232" h="3645500">
                <a:moveTo>
                  <a:pt x="0" y="0"/>
                </a:moveTo>
                <a:lnTo>
                  <a:pt x="3347232" y="0"/>
                </a:lnTo>
                <a:lnTo>
                  <a:pt x="3347232" y="3645499"/>
                </a:lnTo>
                <a:lnTo>
                  <a:pt x="0" y="36454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32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9">
            <a:extLst>
              <a:ext uri="{FF2B5EF4-FFF2-40B4-BE49-F238E27FC236}">
                <a16:creationId xmlns:a16="http://schemas.microsoft.com/office/drawing/2014/main" id="{27231D27-1EA3-27CD-E85C-3015358E8EE5}"/>
              </a:ext>
            </a:extLst>
          </p:cNvPr>
          <p:cNvGrpSpPr/>
          <p:nvPr/>
        </p:nvGrpSpPr>
        <p:grpSpPr>
          <a:xfrm>
            <a:off x="476250" y="546492"/>
            <a:ext cx="17230725" cy="9378726"/>
            <a:chOff x="0" y="0"/>
            <a:chExt cx="1792015" cy="1655527"/>
          </a:xfrm>
        </p:grpSpPr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FF827442-BFAA-8521-2BC5-CB0BB937EFDD}"/>
                </a:ext>
              </a:extLst>
            </p:cNvPr>
            <p:cNvSpPr/>
            <p:nvPr/>
          </p:nvSpPr>
          <p:spPr>
            <a:xfrm>
              <a:off x="48260" y="48260"/>
              <a:ext cx="1743754" cy="1607267"/>
            </a:xfrm>
            <a:custGeom>
              <a:avLst/>
              <a:gdLst/>
              <a:ahLst/>
              <a:cxnLst/>
              <a:rect l="l" t="t" r="r" b="b"/>
              <a:pathLst>
                <a:path w="1743754" h="1607267">
                  <a:moveTo>
                    <a:pt x="0" y="0"/>
                  </a:moveTo>
                  <a:lnTo>
                    <a:pt x="1743754" y="0"/>
                  </a:lnTo>
                  <a:lnTo>
                    <a:pt x="1743754" y="1607267"/>
                  </a:lnTo>
                  <a:lnTo>
                    <a:pt x="0" y="1607267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786D4047-F192-F9BD-2613-200F8EC051F2}"/>
                </a:ext>
              </a:extLst>
            </p:cNvPr>
            <p:cNvSpPr/>
            <p:nvPr/>
          </p:nvSpPr>
          <p:spPr>
            <a:xfrm>
              <a:off x="6350" y="6350"/>
              <a:ext cx="1743754" cy="1607267"/>
            </a:xfrm>
            <a:custGeom>
              <a:avLst/>
              <a:gdLst/>
              <a:ahLst/>
              <a:cxnLst/>
              <a:rect l="l" t="t" r="r" b="b"/>
              <a:pathLst>
                <a:path w="1743754" h="1607267">
                  <a:moveTo>
                    <a:pt x="0" y="0"/>
                  </a:moveTo>
                  <a:lnTo>
                    <a:pt x="1743754" y="0"/>
                  </a:lnTo>
                  <a:lnTo>
                    <a:pt x="1743754" y="1607267"/>
                  </a:lnTo>
                  <a:lnTo>
                    <a:pt x="0" y="1607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73A62429-36BC-DF50-8DE0-4152D2405388}"/>
                </a:ext>
              </a:extLst>
            </p:cNvPr>
            <p:cNvSpPr/>
            <p:nvPr/>
          </p:nvSpPr>
          <p:spPr>
            <a:xfrm>
              <a:off x="0" y="0"/>
              <a:ext cx="1756454" cy="1619967"/>
            </a:xfrm>
            <a:custGeom>
              <a:avLst/>
              <a:gdLst/>
              <a:ahLst/>
              <a:cxnLst/>
              <a:rect l="l" t="t" r="r" b="b"/>
              <a:pathLst>
                <a:path w="1756454" h="1619967">
                  <a:moveTo>
                    <a:pt x="1756454" y="1619967"/>
                  </a:moveTo>
                  <a:lnTo>
                    <a:pt x="0" y="1619967"/>
                  </a:lnTo>
                  <a:lnTo>
                    <a:pt x="0" y="0"/>
                  </a:lnTo>
                  <a:lnTo>
                    <a:pt x="1756454" y="0"/>
                  </a:lnTo>
                  <a:lnTo>
                    <a:pt x="1756454" y="1619967"/>
                  </a:lnTo>
                  <a:close/>
                  <a:moveTo>
                    <a:pt x="12700" y="1607267"/>
                  </a:moveTo>
                  <a:lnTo>
                    <a:pt x="1743754" y="1607267"/>
                  </a:lnTo>
                  <a:lnTo>
                    <a:pt x="1743754" y="12700"/>
                  </a:lnTo>
                  <a:lnTo>
                    <a:pt x="12700" y="12700"/>
                  </a:lnTo>
                  <a:lnTo>
                    <a:pt x="12700" y="16072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921721" y="2695713"/>
            <a:ext cx="5098553" cy="5675693"/>
            <a:chOff x="0" y="-19050"/>
            <a:chExt cx="6798070" cy="756759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728385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ea typeface="M+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ea typeface="M+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463120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latin typeface="M+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893055"/>
              <a:ext cx="6798070" cy="602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latin typeface="M+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932590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ea typeface="M+"/>
              </a:endParaRPr>
            </a:p>
          </p:txBody>
        </p:sp>
      </p:grpSp>
      <p:grpSp>
        <p:nvGrpSpPr>
          <p:cNvPr id="7" name="Group 13">
            <a:extLst>
              <a:ext uri="{FF2B5EF4-FFF2-40B4-BE49-F238E27FC236}">
                <a16:creationId xmlns:a16="http://schemas.microsoft.com/office/drawing/2014/main" id="{815506AB-A57A-C14D-21C4-CF70BEA41F6D}"/>
              </a:ext>
            </a:extLst>
          </p:cNvPr>
          <p:cNvGrpSpPr/>
          <p:nvPr/>
        </p:nvGrpSpPr>
        <p:grpSpPr>
          <a:xfrm>
            <a:off x="10921721" y="2695713"/>
            <a:ext cx="5098553" cy="5675693"/>
            <a:chOff x="0" y="-19050"/>
            <a:chExt cx="6798070" cy="7567590"/>
          </a:xfrm>
        </p:grpSpPr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56A584A0-9E43-2DCB-5297-2DD3281D209B}"/>
                </a:ext>
              </a:extLst>
            </p:cNvPr>
            <p:cNvSpPr txBox="1"/>
            <p:nvPr/>
          </p:nvSpPr>
          <p:spPr>
            <a:xfrm>
              <a:off x="0" y="1728385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ea typeface="M+"/>
              </a:endParaRP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59847B63-4A58-198F-FA70-3715B8D31948}"/>
                </a:ext>
              </a:extLst>
            </p:cNvPr>
            <p:cNvSpPr txBox="1"/>
            <p:nvPr/>
          </p:nvSpPr>
          <p:spPr>
            <a:xfrm>
              <a:off x="0" y="-19050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ea typeface="M+"/>
              </a:endParaRPr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5D7F083E-B262-BE52-2A39-30C6D200DBC0}"/>
                </a:ext>
              </a:extLst>
            </p:cNvPr>
            <p:cNvSpPr txBox="1"/>
            <p:nvPr/>
          </p:nvSpPr>
          <p:spPr>
            <a:xfrm>
              <a:off x="0" y="3463120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latin typeface="M+"/>
              </a:endParaRPr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C396E055-26D9-7BB3-CB7C-1B4E9359389A}"/>
                </a:ext>
              </a:extLst>
            </p:cNvPr>
            <p:cNvSpPr txBox="1"/>
            <p:nvPr/>
          </p:nvSpPr>
          <p:spPr>
            <a:xfrm>
              <a:off x="0" y="4893055"/>
              <a:ext cx="6798070" cy="602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latin typeface="M+"/>
              </a:endParaRP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B6433E13-01E8-F7A9-08E7-C89937BF2E14}"/>
                </a:ext>
              </a:extLst>
            </p:cNvPr>
            <p:cNvSpPr txBox="1"/>
            <p:nvPr/>
          </p:nvSpPr>
          <p:spPr>
            <a:xfrm>
              <a:off x="0" y="6932590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ea typeface="M+"/>
              </a:endParaRP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AE61EE-2223-119E-8F30-BAC6A0D47DE3}"/>
              </a:ext>
            </a:extLst>
          </p:cNvPr>
          <p:cNvSpPr txBox="1"/>
          <p:nvPr/>
        </p:nvSpPr>
        <p:spPr>
          <a:xfrm>
            <a:off x="1001089" y="7633046"/>
            <a:ext cx="15282261" cy="15867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kumimoji="1" lang="ja-JP" altLang="en-US" sz="44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</a:t>
            </a:r>
            <a:r>
              <a:rPr kumimoji="1" lang="ja-JP" altLang="en-US" sz="440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備品・本の貸出</a:t>
            </a:r>
            <a:endParaRPr kumimoji="1" lang="en-US" altLang="ja-JP" sz="4400">
              <a:solidFill>
                <a:srgbClr val="C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ts val="6100"/>
              </a:lnSpc>
            </a:pPr>
            <a:r>
              <a:rPr kumimoji="1" lang="ja-JP" altLang="en-US" sz="4000">
                <a:latin typeface="HGSSoeiKakugothicUB"/>
                <a:ea typeface="HGSSoeiKakugothicUB"/>
              </a:rPr>
              <a:t>　→パソコン・延長コード・文房具等</a:t>
            </a:r>
            <a:r>
              <a:rPr kumimoji="1" lang="en-US" altLang="ja-JP" sz="4000">
                <a:latin typeface="HGSSoeiKakugothicUB"/>
                <a:ea typeface="ＭＳ Ｐゴシック"/>
              </a:rPr>
              <a:t>…</a:t>
            </a:r>
            <a:endParaRPr lang="en-US" altLang="ja-JP" sz="4000">
              <a:latin typeface="HGSSoeiKakugothicUB"/>
              <a:ea typeface="ＭＳ Ｐゴシック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4FB3425F-BFA5-D3FC-23C1-A6030F4E7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3975" y="6091051"/>
            <a:ext cx="1116813" cy="96934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CE4C76C6-D2F4-B138-D358-45216ED85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2203" y="7607769"/>
            <a:ext cx="1116813" cy="969348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7906E048-5052-D627-9417-91D636BE4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8014" y="6575021"/>
            <a:ext cx="1209894" cy="104864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2F8D25D0-9637-380C-52A8-4D71F6E4B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960000">
            <a:off x="9535829" y="6352223"/>
            <a:ext cx="1285714" cy="96934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E16CD02A-6728-F524-7B0D-77967F191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210" y="7815058"/>
            <a:ext cx="1473091" cy="1122251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A925CB9-E9C7-843D-D1F6-E83D0BDA6C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77944" y="7753925"/>
            <a:ext cx="1030768" cy="117447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0E3E8C-5ABB-96F1-334D-565B0FF7ADEC}"/>
              </a:ext>
            </a:extLst>
          </p:cNvPr>
          <p:cNvSpPr txBox="1"/>
          <p:nvPr/>
        </p:nvSpPr>
        <p:spPr>
          <a:xfrm>
            <a:off x="1301413" y="2679360"/>
            <a:ext cx="13192391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altLang="ja-JP" sz="400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en-US" altLang="ja-JP" sz="4000">
                <a:latin typeface="HGS創英角ｺﾞｼｯｸUB"/>
                <a:ea typeface="HGS創英角ｺﾞｼｯｸUB"/>
              </a:rPr>
              <a:t>1.</a:t>
            </a:r>
            <a:r>
              <a:rPr kumimoji="1" lang="ja-JP" altLang="en-US" sz="4000">
                <a:solidFill>
                  <a:srgbClr val="C00000"/>
                </a:solidFill>
                <a:latin typeface="HGS創英角ｺﾞｼｯｸUB"/>
                <a:ea typeface="HGS創英角ｺﾞｼｯｸUB"/>
              </a:rPr>
              <a:t>コモンズ</a:t>
            </a:r>
            <a:r>
              <a:rPr kumimoji="1" lang="en-US" altLang="ja-JP" sz="4000">
                <a:solidFill>
                  <a:srgbClr val="C00000"/>
                </a:solidFill>
                <a:latin typeface="HGS創英角ｺﾞｼｯｸUB"/>
                <a:ea typeface="HGS創英角ｺﾞｼｯｸUB"/>
              </a:rPr>
              <a:t>1st</a:t>
            </a:r>
            <a:r>
              <a:rPr kumimoji="1" lang="ja-JP" altLang="en-US" sz="4000">
                <a:solidFill>
                  <a:srgbClr val="C00000"/>
                </a:solidFill>
                <a:latin typeface="HGS創英角ｺﾞｼｯｸUB"/>
                <a:ea typeface="HGS創英角ｺﾞｼｯｸUB"/>
              </a:rPr>
              <a:t>学習ルーム</a:t>
            </a:r>
            <a:endParaRPr lang="en-US" altLang="ja-JP" sz="4000">
              <a:solidFill>
                <a:srgbClr val="C00000"/>
              </a:solidFill>
              <a:latin typeface="HGS創英角ｺﾞｼｯｸUB"/>
              <a:ea typeface="HGS創英角ｺﾞｼｯｸUB"/>
            </a:endParaRPr>
          </a:p>
          <a:p>
            <a:r>
              <a:rPr kumimoji="1" lang="ja-JP" altLang="en-US" sz="4000">
                <a:latin typeface="HGS創英角ｺﾞｼｯｸUB"/>
                <a:ea typeface="HGS創英角ｺﾞｼｯｸUB"/>
              </a:rPr>
              <a:t>　→モニター、ホワイトボード</a:t>
            </a:r>
            <a:r>
              <a:rPr kumimoji="1" lang="en-US" altLang="ja-JP" sz="4000">
                <a:latin typeface="HGS創英角ｺﾞｼｯｸUB"/>
                <a:ea typeface="HGS創英角ｺﾞｼｯｸUB"/>
              </a:rPr>
              <a:t>/</a:t>
            </a:r>
            <a:r>
              <a:rPr kumimoji="1" lang="ja-JP" altLang="en-US" sz="4000">
                <a:latin typeface="HGS創英角ｺﾞｼｯｸUB"/>
                <a:ea typeface="HGS創英角ｺﾞｼｯｸUB"/>
              </a:rPr>
              <a:t>完全予約制</a:t>
            </a:r>
            <a:endParaRPr lang="en-US" altLang="ja-JP" sz="4000">
              <a:latin typeface="HGS創英角ｺﾞｼｯｸUB"/>
              <a:ea typeface="HGS創英角ｺﾞｼｯｸUB"/>
            </a:endParaRPr>
          </a:p>
          <a:p>
            <a:r>
              <a:rPr kumimoji="1" lang="en-US" altLang="ja-JP" sz="4000">
                <a:latin typeface="HGS創英角ｺﾞｼｯｸUB"/>
                <a:ea typeface="HGS創英角ｺﾞｼｯｸUB"/>
              </a:rPr>
              <a:t>2.</a:t>
            </a:r>
            <a:r>
              <a:rPr kumimoji="1" lang="ja-JP" altLang="en-US" sz="4000">
                <a:solidFill>
                  <a:srgbClr val="C00000"/>
                </a:solidFill>
                <a:latin typeface="HGS創英角ｺﾞｼｯｸUB"/>
                <a:ea typeface="HGS創英角ｺﾞｼｯｸUB"/>
              </a:rPr>
              <a:t>アクティブラーニングスタジオ</a:t>
            </a:r>
            <a:endParaRPr lang="en-US" altLang="ja-JP" sz="4000">
              <a:solidFill>
                <a:srgbClr val="C00000"/>
              </a:solidFill>
              <a:latin typeface="HGS創英角ｺﾞｼｯｸUB"/>
              <a:ea typeface="HGS創英角ｺﾞｼｯｸUB"/>
            </a:endParaRPr>
          </a:p>
          <a:p>
            <a:r>
              <a:rPr kumimoji="1" lang="ja-JP" altLang="en-US" sz="4000">
                <a:latin typeface="HGS創英角ｺﾞｼｯｸUB"/>
                <a:ea typeface="HGS創英角ｺﾞｼｯｸUB"/>
              </a:rPr>
              <a:t>　→スクリーン、モニター</a:t>
            </a:r>
            <a:r>
              <a:rPr kumimoji="1" lang="en-US" altLang="ja-JP" sz="4000">
                <a:latin typeface="HGS創英角ｺﾞｼｯｸUB"/>
                <a:ea typeface="HGS創英角ｺﾞｼｯｸUB"/>
              </a:rPr>
              <a:t>/</a:t>
            </a:r>
            <a:r>
              <a:rPr kumimoji="1" lang="ja-JP" altLang="en-US" sz="4000">
                <a:latin typeface="HGS創英角ｺﾞｼｯｸUB"/>
                <a:ea typeface="HGS創英角ｺﾞｼｯｸUB"/>
              </a:rPr>
              <a:t>自由にご利用になれます！</a:t>
            </a:r>
            <a:endParaRPr lang="en-US" altLang="ja-JP" sz="4000">
              <a:latin typeface="HGS創英角ｺﾞｼｯｸUB"/>
              <a:ea typeface="HGS創英角ｺﾞｼｯｸUB"/>
            </a:endParaRPr>
          </a:p>
          <a:p>
            <a:r>
              <a:rPr kumimoji="1" lang="en-US" altLang="ja-JP" sz="4000">
                <a:latin typeface="HGS創英角ｺﾞｼｯｸUB"/>
                <a:ea typeface="HGS創英角ｺﾞｼｯｸUB"/>
              </a:rPr>
              <a:t>3.</a:t>
            </a:r>
            <a:r>
              <a:rPr kumimoji="1" lang="ja-JP" altLang="en-US" sz="4000">
                <a:solidFill>
                  <a:srgbClr val="C00000"/>
                </a:solidFill>
                <a:latin typeface="HGS創英角ｺﾞｼｯｸUB"/>
                <a:ea typeface="HGS創英角ｺﾞｼｯｸUB"/>
              </a:rPr>
              <a:t>シューティングスタジオ</a:t>
            </a:r>
            <a:endParaRPr lang="en-US" altLang="ja-JP" sz="4000">
              <a:solidFill>
                <a:srgbClr val="C00000"/>
              </a:solidFill>
              <a:latin typeface="HGS創英角ｺﾞｼｯｸUB"/>
              <a:ea typeface="HGS創英角ｺﾞｼｯｸUB"/>
            </a:endParaRPr>
          </a:p>
          <a:p>
            <a:r>
              <a:rPr kumimoji="1" lang="ja-JP" altLang="en-US" sz="4000">
                <a:latin typeface="HGS創英角ｺﾞｼｯｸUB"/>
                <a:ea typeface="HGS創英角ｺﾞｼｯｸUB"/>
              </a:rPr>
              <a:t>　→撮影・録音機材</a:t>
            </a:r>
            <a:r>
              <a:rPr kumimoji="1" lang="en-US" altLang="ja-JP" sz="4000">
                <a:latin typeface="HGS創英角ｺﾞｼｯｸUB"/>
                <a:ea typeface="HGS創英角ｺﾞｼｯｸUB"/>
              </a:rPr>
              <a:t>/</a:t>
            </a:r>
            <a:r>
              <a:rPr kumimoji="1" lang="ja-JP" altLang="en-US" sz="4000">
                <a:latin typeface="HGS創英角ｺﾞｼｯｸUB"/>
                <a:ea typeface="HGS創英角ｺﾞｼｯｸUB"/>
              </a:rPr>
              <a:t>完全予約制</a:t>
            </a:r>
            <a:endParaRPr kumimoji="1" lang="en-US" altLang="ja-JP" sz="4000">
              <a:latin typeface="HGS創英角ｺﾞｼｯｸUB"/>
              <a:ea typeface="HGS創英角ｺﾞｼｯｸUB"/>
            </a:endParaRPr>
          </a:p>
          <a:p>
            <a:endParaRPr kumimoji="1" lang="en-US" altLang="ja-JP" sz="4800"/>
          </a:p>
          <a:p>
            <a:endParaRPr kumimoji="1" lang="en-US" altLang="ja-JP" sz="4800"/>
          </a:p>
        </p:txBody>
      </p:sp>
      <p:sp>
        <p:nvSpPr>
          <p:cNvPr id="61" name="TextBox 21">
            <a:extLst>
              <a:ext uri="{FF2B5EF4-FFF2-40B4-BE49-F238E27FC236}">
                <a16:creationId xmlns:a16="http://schemas.microsoft.com/office/drawing/2014/main" id="{5694914C-FD27-9799-13ED-C96808F60A4B}"/>
              </a:ext>
            </a:extLst>
          </p:cNvPr>
          <p:cNvSpPr txBox="1"/>
          <p:nvPr/>
        </p:nvSpPr>
        <p:spPr>
          <a:xfrm>
            <a:off x="998012" y="1034292"/>
            <a:ext cx="7643211" cy="46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540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③ルーム・備品貸出</a:t>
            </a:r>
            <a:endParaRPr lang="en-US" altLang="ja-JP" sz="540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050FCE8-C173-FD88-3AD2-53F669EE1A53}"/>
              </a:ext>
            </a:extLst>
          </p:cNvPr>
          <p:cNvSpPr txBox="1"/>
          <p:nvPr/>
        </p:nvSpPr>
        <p:spPr>
          <a:xfrm>
            <a:off x="1295966" y="1861409"/>
            <a:ext cx="1297305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4400" b="1">
                <a:latin typeface="HGSSoeiKakugothicUB"/>
                <a:ea typeface="HGSSoeiKakugothicUB"/>
              </a:rPr>
              <a:t>グループ学習やオンライン授業</a:t>
            </a:r>
            <a:r>
              <a:rPr kumimoji="1" lang="ja-JP" altLang="en-US" sz="4400">
                <a:latin typeface="HGSSoeiKakugothicUB"/>
                <a:ea typeface="HGSSoeiKakugothicUB"/>
              </a:rPr>
              <a:t>で利用できる</a:t>
            </a:r>
            <a:endParaRPr lang="en-US" altLang="ja-JP" sz="4400">
              <a:latin typeface="HGSSoeiKakugothicUB"/>
              <a:ea typeface="HGSSoeiKakugothicUB"/>
            </a:endParaRPr>
          </a:p>
          <a:p>
            <a:r>
              <a:rPr kumimoji="1" lang="ja-JP" altLang="en-US" sz="4400" b="1">
                <a:latin typeface="HGSSoeiKakugothicUB"/>
                <a:ea typeface="HGSSoeiKakugothicUB"/>
              </a:rPr>
              <a:t>学習ルーム</a:t>
            </a:r>
            <a:r>
              <a:rPr kumimoji="1" lang="ja-JP" altLang="en-US" sz="4400">
                <a:latin typeface="HGSSoeiKakugothicUB"/>
                <a:ea typeface="HGSSoeiKakugothicUB"/>
              </a:rPr>
              <a:t>を貸し出しています</a:t>
            </a:r>
            <a:endParaRPr lang="ja-JP" altLang="en-US" sz="4400">
              <a:latin typeface="HGSSoeiKakugothicUB"/>
              <a:ea typeface="HGSSoeiKakugothicUB"/>
            </a:endParaRPr>
          </a:p>
        </p:txBody>
      </p:sp>
    </p:spTree>
    <p:extLst>
      <p:ext uri="{BB962C8B-B14F-4D97-AF65-F5344CB8AC3E}">
        <p14:creationId xmlns:p14="http://schemas.microsoft.com/office/powerpoint/2010/main" val="413310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5E80541C-0820-C956-AF36-2651862153D9}"/>
              </a:ext>
            </a:extLst>
          </p:cNvPr>
          <p:cNvSpPr/>
          <p:nvPr/>
        </p:nvSpPr>
        <p:spPr>
          <a:xfrm>
            <a:off x="-3282820" y="-1779089"/>
            <a:ext cx="8684202" cy="8684202"/>
          </a:xfrm>
          <a:custGeom>
            <a:avLst/>
            <a:gdLst/>
            <a:ahLst/>
            <a:cxnLst/>
            <a:rect l="l" t="t" r="r" b="b"/>
            <a:pathLst>
              <a:path w="2787650" h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ja-JP" altLang="en-US"/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6531B7A5-A661-2EC9-B9F7-1FC1E90ED503}"/>
              </a:ext>
            </a:extLst>
          </p:cNvPr>
          <p:cNvGrpSpPr/>
          <p:nvPr/>
        </p:nvGrpSpPr>
        <p:grpSpPr>
          <a:xfrm>
            <a:off x="1230537" y="172741"/>
            <a:ext cx="23534815" cy="6599608"/>
            <a:chOff x="0" y="-9525"/>
            <a:chExt cx="9739169" cy="13431839"/>
          </a:xfrm>
        </p:grpSpPr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4A68E271-83B4-8306-9D6B-E34A93E003B6}"/>
                </a:ext>
              </a:extLst>
            </p:cNvPr>
            <p:cNvSpPr txBox="1"/>
            <p:nvPr/>
          </p:nvSpPr>
          <p:spPr>
            <a:xfrm>
              <a:off x="0" y="-9525"/>
              <a:ext cx="2545504" cy="66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endParaRPr lang="en-US" sz="4400">
                <a:solidFill>
                  <a:srgbClr val="000000"/>
                </a:solidFill>
                <a:ea typeface="Noto Sans JP Bold"/>
              </a:endParaRPr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BEEBAE75-886A-A121-0AFE-0C93D8999031}"/>
                </a:ext>
              </a:extLst>
            </p:cNvPr>
            <p:cNvSpPr txBox="1"/>
            <p:nvPr/>
          </p:nvSpPr>
          <p:spPr>
            <a:xfrm>
              <a:off x="3079211" y="11778011"/>
              <a:ext cx="6659958" cy="16443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300"/>
                </a:lnSpc>
              </a:pPr>
              <a:endParaRPr lang="en-US" altLang="ja-JP" sz="5400" u="sng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id="{987D4BAB-1E5A-4F97-4636-9D1722B03AFE}"/>
              </a:ext>
            </a:extLst>
          </p:cNvPr>
          <p:cNvGrpSpPr/>
          <p:nvPr/>
        </p:nvGrpSpPr>
        <p:grpSpPr>
          <a:xfrm>
            <a:off x="752819" y="712259"/>
            <a:ext cx="16813358" cy="9345145"/>
            <a:chOff x="0" y="0"/>
            <a:chExt cx="1792014" cy="1655527"/>
          </a:xfrm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544CA6A0-7487-8E01-86D8-D707A4EDB342}"/>
                </a:ext>
              </a:extLst>
            </p:cNvPr>
            <p:cNvSpPr/>
            <p:nvPr/>
          </p:nvSpPr>
          <p:spPr>
            <a:xfrm>
              <a:off x="48260" y="48260"/>
              <a:ext cx="1743754" cy="1607267"/>
            </a:xfrm>
            <a:custGeom>
              <a:avLst/>
              <a:gdLst/>
              <a:ahLst/>
              <a:cxnLst/>
              <a:rect l="l" t="t" r="r" b="b"/>
              <a:pathLst>
                <a:path w="1743754" h="1607267">
                  <a:moveTo>
                    <a:pt x="0" y="0"/>
                  </a:moveTo>
                  <a:lnTo>
                    <a:pt x="1743754" y="0"/>
                  </a:lnTo>
                  <a:lnTo>
                    <a:pt x="1743754" y="1607267"/>
                  </a:lnTo>
                  <a:lnTo>
                    <a:pt x="0" y="1607267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F34A04E1-15CB-0408-6AF8-1FF7C13B798E}"/>
                </a:ext>
              </a:extLst>
            </p:cNvPr>
            <p:cNvSpPr/>
            <p:nvPr/>
          </p:nvSpPr>
          <p:spPr>
            <a:xfrm>
              <a:off x="6350" y="6350"/>
              <a:ext cx="1743754" cy="1607267"/>
            </a:xfrm>
            <a:custGeom>
              <a:avLst/>
              <a:gdLst/>
              <a:ahLst/>
              <a:cxnLst/>
              <a:rect l="l" t="t" r="r" b="b"/>
              <a:pathLst>
                <a:path w="1743754" h="1607267">
                  <a:moveTo>
                    <a:pt x="0" y="0"/>
                  </a:moveTo>
                  <a:lnTo>
                    <a:pt x="1743754" y="0"/>
                  </a:lnTo>
                  <a:lnTo>
                    <a:pt x="1743754" y="1607267"/>
                  </a:lnTo>
                  <a:lnTo>
                    <a:pt x="0" y="1607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49DE9963-5290-27F3-BB25-EE359A37BE87}"/>
                </a:ext>
              </a:extLst>
            </p:cNvPr>
            <p:cNvSpPr/>
            <p:nvPr/>
          </p:nvSpPr>
          <p:spPr>
            <a:xfrm>
              <a:off x="0" y="0"/>
              <a:ext cx="1756454" cy="1619967"/>
            </a:xfrm>
            <a:custGeom>
              <a:avLst/>
              <a:gdLst/>
              <a:ahLst/>
              <a:cxnLst/>
              <a:rect l="l" t="t" r="r" b="b"/>
              <a:pathLst>
                <a:path w="1756454" h="1619967">
                  <a:moveTo>
                    <a:pt x="1756454" y="1619967"/>
                  </a:moveTo>
                  <a:lnTo>
                    <a:pt x="0" y="1619967"/>
                  </a:lnTo>
                  <a:lnTo>
                    <a:pt x="0" y="0"/>
                  </a:lnTo>
                  <a:lnTo>
                    <a:pt x="1756454" y="0"/>
                  </a:lnTo>
                  <a:lnTo>
                    <a:pt x="1756454" y="1619967"/>
                  </a:lnTo>
                  <a:close/>
                  <a:moveTo>
                    <a:pt x="12700" y="1607267"/>
                  </a:moveTo>
                  <a:lnTo>
                    <a:pt x="1743754" y="1607267"/>
                  </a:lnTo>
                  <a:lnTo>
                    <a:pt x="1743754" y="12700"/>
                  </a:lnTo>
                  <a:lnTo>
                    <a:pt x="12700" y="12700"/>
                  </a:lnTo>
                  <a:lnTo>
                    <a:pt x="12700" y="16072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8" name="Group 13">
            <a:extLst>
              <a:ext uri="{FF2B5EF4-FFF2-40B4-BE49-F238E27FC236}">
                <a16:creationId xmlns:a16="http://schemas.microsoft.com/office/drawing/2014/main" id="{B25BC58E-A081-90E6-D70F-D11363BB9A7A}"/>
              </a:ext>
            </a:extLst>
          </p:cNvPr>
          <p:cNvGrpSpPr/>
          <p:nvPr/>
        </p:nvGrpSpPr>
        <p:grpSpPr>
          <a:xfrm>
            <a:off x="10937219" y="2773204"/>
            <a:ext cx="5098553" cy="5675693"/>
            <a:chOff x="0" y="-19050"/>
            <a:chExt cx="6798070" cy="7567590"/>
          </a:xfrm>
        </p:grpSpPr>
        <p:sp>
          <p:nvSpPr>
            <p:cNvPr id="59" name="TextBox 14">
              <a:extLst>
                <a:ext uri="{FF2B5EF4-FFF2-40B4-BE49-F238E27FC236}">
                  <a16:creationId xmlns:a16="http://schemas.microsoft.com/office/drawing/2014/main" id="{6BCCBF15-F88D-7EE1-9D42-9ADCACB7344C}"/>
                </a:ext>
              </a:extLst>
            </p:cNvPr>
            <p:cNvSpPr txBox="1"/>
            <p:nvPr/>
          </p:nvSpPr>
          <p:spPr>
            <a:xfrm>
              <a:off x="0" y="1728385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ea typeface="M+"/>
              </a:endParaRPr>
            </a:p>
          </p:txBody>
        </p:sp>
        <p:sp>
          <p:nvSpPr>
            <p:cNvPr id="60" name="TextBox 15">
              <a:extLst>
                <a:ext uri="{FF2B5EF4-FFF2-40B4-BE49-F238E27FC236}">
                  <a16:creationId xmlns:a16="http://schemas.microsoft.com/office/drawing/2014/main" id="{4CB18B8B-A6E0-BE08-9D11-41C1A363B3D2}"/>
                </a:ext>
              </a:extLst>
            </p:cNvPr>
            <p:cNvSpPr txBox="1"/>
            <p:nvPr/>
          </p:nvSpPr>
          <p:spPr>
            <a:xfrm>
              <a:off x="0" y="-19050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ea typeface="M+"/>
              </a:endParaRPr>
            </a:p>
          </p:txBody>
        </p:sp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900909C1-DDD6-2FD3-A5EC-B8986AA218FD}"/>
                </a:ext>
              </a:extLst>
            </p:cNvPr>
            <p:cNvSpPr txBox="1"/>
            <p:nvPr/>
          </p:nvSpPr>
          <p:spPr>
            <a:xfrm>
              <a:off x="0" y="3463120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latin typeface="M+"/>
              </a:endParaRPr>
            </a:p>
          </p:txBody>
        </p:sp>
        <p:sp>
          <p:nvSpPr>
            <p:cNvPr id="62" name="TextBox 17">
              <a:extLst>
                <a:ext uri="{FF2B5EF4-FFF2-40B4-BE49-F238E27FC236}">
                  <a16:creationId xmlns:a16="http://schemas.microsoft.com/office/drawing/2014/main" id="{F0594BCB-8555-1163-BFF5-F950E2C031F4}"/>
                </a:ext>
              </a:extLst>
            </p:cNvPr>
            <p:cNvSpPr txBox="1"/>
            <p:nvPr/>
          </p:nvSpPr>
          <p:spPr>
            <a:xfrm>
              <a:off x="0" y="4893055"/>
              <a:ext cx="6798070" cy="602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latin typeface="M+"/>
              </a:endParaRPr>
            </a:p>
          </p:txBody>
        </p:sp>
        <p:sp>
          <p:nvSpPr>
            <p:cNvPr id="63" name="TextBox 18">
              <a:extLst>
                <a:ext uri="{FF2B5EF4-FFF2-40B4-BE49-F238E27FC236}">
                  <a16:creationId xmlns:a16="http://schemas.microsoft.com/office/drawing/2014/main" id="{E204E5FE-68CF-5821-0BB2-AFCCF21A4559}"/>
                </a:ext>
              </a:extLst>
            </p:cNvPr>
            <p:cNvSpPr txBox="1"/>
            <p:nvPr/>
          </p:nvSpPr>
          <p:spPr>
            <a:xfrm>
              <a:off x="0" y="6932590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ea typeface="M+"/>
              </a:endParaRPr>
            </a:p>
          </p:txBody>
        </p:sp>
      </p:grpSp>
      <p:grpSp>
        <p:nvGrpSpPr>
          <p:cNvPr id="64" name="Group 13">
            <a:extLst>
              <a:ext uri="{FF2B5EF4-FFF2-40B4-BE49-F238E27FC236}">
                <a16:creationId xmlns:a16="http://schemas.microsoft.com/office/drawing/2014/main" id="{B11C8715-4289-2250-312C-ABB05CA066B8}"/>
              </a:ext>
            </a:extLst>
          </p:cNvPr>
          <p:cNvGrpSpPr/>
          <p:nvPr/>
        </p:nvGrpSpPr>
        <p:grpSpPr>
          <a:xfrm>
            <a:off x="10937219" y="2773204"/>
            <a:ext cx="5098553" cy="5675693"/>
            <a:chOff x="0" y="-19050"/>
            <a:chExt cx="6798070" cy="7567590"/>
          </a:xfrm>
        </p:grpSpPr>
        <p:sp>
          <p:nvSpPr>
            <p:cNvPr id="65" name="TextBox 14">
              <a:extLst>
                <a:ext uri="{FF2B5EF4-FFF2-40B4-BE49-F238E27FC236}">
                  <a16:creationId xmlns:a16="http://schemas.microsoft.com/office/drawing/2014/main" id="{B4B5848E-0BD8-A2A2-B589-F482EB6EB974}"/>
                </a:ext>
              </a:extLst>
            </p:cNvPr>
            <p:cNvSpPr txBox="1"/>
            <p:nvPr/>
          </p:nvSpPr>
          <p:spPr>
            <a:xfrm>
              <a:off x="0" y="1728385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ea typeface="M+"/>
              </a:endParaRPr>
            </a:p>
          </p:txBody>
        </p:sp>
        <p:sp>
          <p:nvSpPr>
            <p:cNvPr id="66" name="TextBox 15">
              <a:extLst>
                <a:ext uri="{FF2B5EF4-FFF2-40B4-BE49-F238E27FC236}">
                  <a16:creationId xmlns:a16="http://schemas.microsoft.com/office/drawing/2014/main" id="{490E300F-B0C4-E6EF-8DBF-39123AEB6910}"/>
                </a:ext>
              </a:extLst>
            </p:cNvPr>
            <p:cNvSpPr txBox="1"/>
            <p:nvPr/>
          </p:nvSpPr>
          <p:spPr>
            <a:xfrm>
              <a:off x="0" y="-19050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ea typeface="M+"/>
              </a:endParaRPr>
            </a:p>
          </p:txBody>
        </p:sp>
        <p:sp>
          <p:nvSpPr>
            <p:cNvPr id="67" name="TextBox 16">
              <a:extLst>
                <a:ext uri="{FF2B5EF4-FFF2-40B4-BE49-F238E27FC236}">
                  <a16:creationId xmlns:a16="http://schemas.microsoft.com/office/drawing/2014/main" id="{6D5E7881-FB61-BFB0-9610-D7EBCBF486A8}"/>
                </a:ext>
              </a:extLst>
            </p:cNvPr>
            <p:cNvSpPr txBox="1"/>
            <p:nvPr/>
          </p:nvSpPr>
          <p:spPr>
            <a:xfrm>
              <a:off x="0" y="3463120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latin typeface="M+"/>
              </a:endParaRPr>
            </a:p>
          </p:txBody>
        </p:sp>
        <p:sp>
          <p:nvSpPr>
            <p:cNvPr id="68" name="TextBox 17">
              <a:extLst>
                <a:ext uri="{FF2B5EF4-FFF2-40B4-BE49-F238E27FC236}">
                  <a16:creationId xmlns:a16="http://schemas.microsoft.com/office/drawing/2014/main" id="{747CF503-92D3-222A-DE0C-6BED3D64B9E5}"/>
                </a:ext>
              </a:extLst>
            </p:cNvPr>
            <p:cNvSpPr txBox="1"/>
            <p:nvPr/>
          </p:nvSpPr>
          <p:spPr>
            <a:xfrm>
              <a:off x="0" y="4893055"/>
              <a:ext cx="6798070" cy="602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latin typeface="M+"/>
              </a:endParaRPr>
            </a:p>
          </p:txBody>
        </p:sp>
        <p:sp>
          <p:nvSpPr>
            <p:cNvPr id="69" name="TextBox 18">
              <a:extLst>
                <a:ext uri="{FF2B5EF4-FFF2-40B4-BE49-F238E27FC236}">
                  <a16:creationId xmlns:a16="http://schemas.microsoft.com/office/drawing/2014/main" id="{468F79F8-59FE-A41C-343C-794699CD414E}"/>
                </a:ext>
              </a:extLst>
            </p:cNvPr>
            <p:cNvSpPr txBox="1"/>
            <p:nvPr/>
          </p:nvSpPr>
          <p:spPr>
            <a:xfrm>
              <a:off x="0" y="6932590"/>
              <a:ext cx="6798070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 lang="en-US" sz="2999">
                <a:solidFill>
                  <a:srgbClr val="000000"/>
                </a:solidFill>
                <a:ea typeface="M+"/>
              </a:endParaRPr>
            </a:p>
          </p:txBody>
        </p:sp>
      </p:grpSp>
      <p:grpSp>
        <p:nvGrpSpPr>
          <p:cNvPr id="70" name="Group 19">
            <a:extLst>
              <a:ext uri="{FF2B5EF4-FFF2-40B4-BE49-F238E27FC236}">
                <a16:creationId xmlns:a16="http://schemas.microsoft.com/office/drawing/2014/main" id="{FB620EAD-5F69-4C2A-2440-322763C5685B}"/>
              </a:ext>
            </a:extLst>
          </p:cNvPr>
          <p:cNvGrpSpPr/>
          <p:nvPr/>
        </p:nvGrpSpPr>
        <p:grpSpPr>
          <a:xfrm>
            <a:off x="1230537" y="172741"/>
            <a:ext cx="23534815" cy="6599608"/>
            <a:chOff x="0" y="-9525"/>
            <a:chExt cx="9739169" cy="13431839"/>
          </a:xfrm>
        </p:grpSpPr>
        <p:sp>
          <p:nvSpPr>
            <p:cNvPr id="71" name="TextBox 20">
              <a:extLst>
                <a:ext uri="{FF2B5EF4-FFF2-40B4-BE49-F238E27FC236}">
                  <a16:creationId xmlns:a16="http://schemas.microsoft.com/office/drawing/2014/main" id="{BA8FC24E-56CA-4941-8BD6-A66A28EE1789}"/>
                </a:ext>
              </a:extLst>
            </p:cNvPr>
            <p:cNvSpPr txBox="1"/>
            <p:nvPr/>
          </p:nvSpPr>
          <p:spPr>
            <a:xfrm>
              <a:off x="0" y="-9525"/>
              <a:ext cx="2545504" cy="66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endParaRPr lang="en-US" sz="4400">
                <a:solidFill>
                  <a:srgbClr val="000000"/>
                </a:solidFill>
                <a:ea typeface="Noto Sans JP Bold"/>
              </a:endParaRPr>
            </a:p>
          </p:txBody>
        </p:sp>
        <p:sp>
          <p:nvSpPr>
            <p:cNvPr id="72" name="TextBox 21">
              <a:extLst>
                <a:ext uri="{FF2B5EF4-FFF2-40B4-BE49-F238E27FC236}">
                  <a16:creationId xmlns:a16="http://schemas.microsoft.com/office/drawing/2014/main" id="{359C789E-63AE-1D05-847E-E0706FEC83D2}"/>
                </a:ext>
              </a:extLst>
            </p:cNvPr>
            <p:cNvSpPr txBox="1"/>
            <p:nvPr/>
          </p:nvSpPr>
          <p:spPr>
            <a:xfrm>
              <a:off x="3079211" y="11778011"/>
              <a:ext cx="6659958" cy="16443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300"/>
                </a:lnSpc>
              </a:pPr>
              <a:endParaRPr lang="en-US" altLang="ja-JP" sz="5400" u="sng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C4F55BD4-5630-1FE1-AD31-4469E89BF1D8}"/>
              </a:ext>
            </a:extLst>
          </p:cNvPr>
          <p:cNvSpPr txBox="1"/>
          <p:nvPr/>
        </p:nvSpPr>
        <p:spPr>
          <a:xfrm>
            <a:off x="1055460" y="914773"/>
            <a:ext cx="1022888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5400">
                <a:latin typeface="HGSSoeiKakugothicUB"/>
                <a:ea typeface="HGSSoeiKakugothicUB"/>
              </a:rPr>
              <a:t>④コモンズツアー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0266860-B818-B386-560A-4C45C6A87456}"/>
              </a:ext>
            </a:extLst>
          </p:cNvPr>
          <p:cNvSpPr txBox="1"/>
          <p:nvPr/>
        </p:nvSpPr>
        <p:spPr>
          <a:xfrm>
            <a:off x="1230536" y="2016566"/>
            <a:ext cx="12067009" cy="15992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SoeiKakugothicUB"/>
                <a:ea typeface="HGSSoeiKakugothicUB"/>
              </a:rPr>
              <a:t>学内各所にあるコモンズ</a:t>
            </a:r>
            <a:r>
              <a:rPr kumimoji="1" lang="en-US" altLang="ja-JP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SoeiKakugothicUB"/>
                <a:ea typeface="ＭＳ Ｐゴシック"/>
              </a:rPr>
              <a:t>(</a:t>
            </a:r>
            <a:r>
              <a:rPr kumimoji="1" lang="ja-JP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SoeiKakugothicUB"/>
                <a:ea typeface="HGSSoeiKakugothicUB"/>
              </a:rPr>
              <a:t>学習スペース</a:t>
            </a:r>
            <a:r>
              <a:rPr kumimoji="1" lang="en-US" altLang="ja-JP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SoeiKakugothicUB"/>
                <a:ea typeface="ＭＳ Ｐゴシック"/>
              </a:rPr>
              <a:t>)</a:t>
            </a:r>
            <a:r>
              <a:rPr kumimoji="1" lang="ja-JP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SoeiKakugothicUB"/>
                <a:ea typeface="HGSSoeiKakugothicUB"/>
              </a:rPr>
              <a:t>を</a:t>
            </a:r>
            <a:endParaRPr lang="en-US" altLang="ja-JP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SoeiKakugothicUB"/>
              <a:ea typeface="HGSSoeiKakugothicUB"/>
            </a:endParaRPr>
          </a:p>
          <a:p>
            <a:pPr marL="0" marR="0" lvl="0" indent="0" algn="l" defTabSz="914400" rtl="0" eaLnBrk="1" fontAlgn="auto" latinLnBrk="0" hangingPunct="1">
              <a:lnSpc>
                <a:spcPts val="6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SoeiKakugothicUB"/>
                <a:ea typeface="ＭＳ Ｐゴシック"/>
              </a:rPr>
              <a:t>LA</a:t>
            </a:r>
            <a:r>
              <a:rPr kumimoji="1" lang="ja-JP" altLang="en-US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SoeiKakugothicUB"/>
                <a:ea typeface="HGSSoeiKakugothicUB"/>
              </a:rPr>
              <a:t>がご案内します！</a:t>
            </a:r>
            <a:endParaRPr lang="en-US" altLang="ja-JP" sz="4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SoeiKakugothicUB"/>
              <a:ea typeface="HGSSoeiKakugothicUB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7A9E0C6B-97C3-8019-1E44-F2F59585362A}"/>
              </a:ext>
            </a:extLst>
          </p:cNvPr>
          <p:cNvSpPr txBox="1"/>
          <p:nvPr/>
        </p:nvSpPr>
        <p:spPr>
          <a:xfrm>
            <a:off x="1164594" y="3578822"/>
            <a:ext cx="13083973" cy="1151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SoeiKakugothicUB"/>
                <a:ea typeface="HGSSoeiKakugothicUB"/>
              </a:rPr>
              <a:t>ゼミで、友達と、一人でもご参加いただけます！</a:t>
            </a:r>
            <a:endParaRPr lang="en-US" altLang="ja-JP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SoeiKakugothicUB"/>
              <a:ea typeface="HGSSoeiKakugothicUB"/>
            </a:endParaRPr>
          </a:p>
          <a:p>
            <a:endParaRPr kumimoji="1" lang="ja-JP" altLang="en-US"/>
          </a:p>
        </p:txBody>
      </p:sp>
      <p:pic>
        <p:nvPicPr>
          <p:cNvPr id="74" name="図 73" descr="QR コード&#10;&#10;説明は自動で生成されたものです">
            <a:extLst>
              <a:ext uri="{FF2B5EF4-FFF2-40B4-BE49-F238E27FC236}">
                <a16:creationId xmlns:a16="http://schemas.microsoft.com/office/drawing/2014/main" id="{2A75B96E-26C2-42B6-97E8-1DD327F13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889" y="6045579"/>
            <a:ext cx="2130301" cy="2080505"/>
          </a:xfrm>
          <a:prstGeom prst="rect">
            <a:avLst/>
          </a:prstGeom>
        </p:spPr>
      </p:pic>
      <p:pic>
        <p:nvPicPr>
          <p:cNvPr id="75" name="図 74" descr="QR コード&#10;&#10;説明は自動で生成されたものです">
            <a:extLst>
              <a:ext uri="{FF2B5EF4-FFF2-40B4-BE49-F238E27FC236}">
                <a16:creationId xmlns:a16="http://schemas.microsoft.com/office/drawing/2014/main" id="{3E349978-FAFD-4CB7-D460-186B2C292F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4" t="19973" r="34" b="17561"/>
          <a:stretch/>
        </p:blipFill>
        <p:spPr>
          <a:xfrm>
            <a:off x="14481321" y="6031156"/>
            <a:ext cx="2152035" cy="2080505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EB1C9DF0-E77A-15E7-3B82-823CD83595F5}"/>
              </a:ext>
            </a:extLst>
          </p:cNvPr>
          <p:cNvSpPr txBox="1"/>
          <p:nvPr/>
        </p:nvSpPr>
        <p:spPr>
          <a:xfrm flipH="1">
            <a:off x="11545378" y="5274341"/>
            <a:ext cx="294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X(</a:t>
            </a:r>
            <a:r>
              <a:rPr kumimoji="1" lang="ja-JP" altLang="en-US" sz="3600" b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旧</a:t>
            </a:r>
            <a:r>
              <a:rPr kumimoji="1" lang="en-US" altLang="ja-JP" sz="3600" b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Twitter)</a:t>
            </a:r>
            <a:endParaRPr kumimoji="1" lang="ja-JP" altLang="en-US" sz="3600" b="1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64EE8BE8-5598-1A08-9FAB-5508CF05EE75}"/>
              </a:ext>
            </a:extLst>
          </p:cNvPr>
          <p:cNvSpPr txBox="1"/>
          <p:nvPr/>
        </p:nvSpPr>
        <p:spPr>
          <a:xfrm flipH="1">
            <a:off x="14484550" y="5272722"/>
            <a:ext cx="234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Instagram</a:t>
            </a:r>
            <a:endParaRPr kumimoji="1" lang="ja-JP" altLang="en-US" sz="3600" b="1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0C696D-9477-BC4A-74D4-1F4B334F7F39}"/>
              </a:ext>
            </a:extLst>
          </p:cNvPr>
          <p:cNvSpPr txBox="1"/>
          <p:nvPr/>
        </p:nvSpPr>
        <p:spPr>
          <a:xfrm>
            <a:off x="1187345" y="5135080"/>
            <a:ext cx="852537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5400">
                <a:latin typeface="HGSSoeiKakugothicUB"/>
                <a:ea typeface="HGSSoeiKakugothicUB"/>
              </a:rPr>
              <a:t>⑤</a:t>
            </a:r>
            <a:r>
              <a:rPr kumimoji="1" lang="ja-JP" altLang="en-US" sz="4800" b="1">
                <a:latin typeface="HGSSoeiKakugothicUB"/>
                <a:ea typeface="HGSSoeiKakugothicUB"/>
              </a:rPr>
              <a:t>SNS</a:t>
            </a:r>
            <a:endParaRPr lang="ja-JP" altLang="en-US" sz="4800" b="1">
              <a:latin typeface="HGSSoeiKakugothicUB"/>
              <a:ea typeface="HGSSoeiKakugothicUB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B406A7-0315-CD67-9130-96C2C2EA0AAC}"/>
              </a:ext>
            </a:extLst>
          </p:cNvPr>
          <p:cNvSpPr txBox="1"/>
          <p:nvPr/>
        </p:nvSpPr>
        <p:spPr>
          <a:xfrm>
            <a:off x="1181912" y="6047126"/>
            <a:ext cx="10651976" cy="27161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6100"/>
              </a:lnSpc>
              <a:defRPr/>
            </a:pPr>
            <a:r>
              <a:rPr lang="ja-JP" altLang="en-US" sz="4000" b="1">
                <a:solidFill>
                  <a:prstClr val="black"/>
                </a:solidFill>
                <a:latin typeface="HGSSoeiKakugothicUB"/>
                <a:ea typeface="HGSSoeiKakugothicUB"/>
                <a:cs typeface="Calibri"/>
              </a:rPr>
              <a:t> X(旧Twitter)・Instagram</a:t>
            </a:r>
            <a:r>
              <a:rPr lang="ja-JP" altLang="en-US" sz="4000">
                <a:solidFill>
                  <a:prstClr val="black"/>
                </a:solidFill>
                <a:latin typeface="HGSSoeiKakugothicUB"/>
                <a:ea typeface="HGSSoeiKakugothicUB"/>
                <a:cs typeface="Calibri"/>
              </a:rPr>
              <a:t>も運営しています！</a:t>
            </a:r>
            <a:br>
              <a:rPr lang="ja-JP" altLang="en-US" sz="4000">
                <a:latin typeface="HGSSoeiKakugothicUB"/>
                <a:ea typeface="HGSSoeiKakugothicUB"/>
                <a:cs typeface="Calibri"/>
              </a:rPr>
            </a:br>
            <a:r>
              <a:rPr lang="ja-JP" altLang="en-US" sz="4000">
                <a:solidFill>
                  <a:prstClr val="black"/>
                </a:solidFill>
                <a:latin typeface="HGSSoeiKakugothicUB"/>
                <a:ea typeface="HGSSoeiKakugothicUB"/>
                <a:cs typeface="Calibri"/>
              </a:rPr>
              <a:t>学習ルームの空き情報やLA考案の企画も発信しています。</a:t>
            </a:r>
            <a:endParaRPr lang="ja-JP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SoeiKakugothicUB"/>
              <a:ea typeface="HGSSoeiKakugothicUB"/>
              <a:cs typeface="Calibri"/>
            </a:endParaRP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881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5185__x5bb9_ xmlns="e491182c-551b-4a70-a76e-751670e205b0" xsi:nil="true"/>
    <TaxCatchAll xmlns="a217dd86-1676-4b35-bc6f-7047ebd0a1bc" xsi:nil="true"/>
    <lcf76f155ced4ddcb4097134ff3c332f xmlns="e491182c-551b-4a70-a76e-751670e205b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CF89BD9443F0543972EFDEC6BA8FF52" ma:contentTypeVersion="24" ma:contentTypeDescription="新しいドキュメントを作成します。" ma:contentTypeScope="" ma:versionID="264a88f63d0277cacd26fd46bd8b50c3">
  <xsd:schema xmlns:xsd="http://www.w3.org/2001/XMLSchema" xmlns:xs="http://www.w3.org/2001/XMLSchema" xmlns:p="http://schemas.microsoft.com/office/2006/metadata/properties" xmlns:ns2="e491182c-551b-4a70-a76e-751670e205b0" xmlns:ns3="a217dd86-1676-4b35-bc6f-7047ebd0a1bc" targetNamespace="http://schemas.microsoft.com/office/2006/metadata/properties" ma:root="true" ma:fieldsID="598c52d14771fbb47be62d1b32241a6c" ns2:_="" ns3:_="">
    <xsd:import namespace="e491182c-551b-4a70-a76e-751670e205b0"/>
    <xsd:import namespace="a217dd86-1676-4b35-bc6f-7047ebd0a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_x5185__x5bb9_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1182c-551b-4a70-a76e-751670e205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fbc8a328-ae27-4ed9-8450-ab75b797f1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5185__x5bb9_" ma:index="24" nillable="true" ma:displayName="内容" ma:description="フォルダーの内容です。" ma:format="Dropdown" ma:internalName="_x5185__x5bb9_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7dd86-1676-4b35-bc6f-7047ebd0a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0dc634e-cf74-499d-8167-71dd0c5927de}" ma:internalName="TaxCatchAll" ma:showField="CatchAllData" ma:web="a217dd86-1676-4b35-bc6f-7047ebd0a1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8D1B5D-9B53-4075-A256-BE2A556B02E0}">
  <ds:schemaRefs>
    <ds:schemaRef ds:uri="http://www.w3.org/XML/1998/namespace"/>
    <ds:schemaRef ds:uri="http://schemas.openxmlformats.org/package/2006/metadata/core-properties"/>
    <ds:schemaRef ds:uri="http://purl.org/dc/dcmitype/"/>
    <ds:schemaRef ds:uri="a217dd86-1676-4b35-bc6f-7047ebd0a1bc"/>
    <ds:schemaRef ds:uri="http://schemas.microsoft.com/office/2006/metadata/properties"/>
    <ds:schemaRef ds:uri="http://purl.org/dc/elements/1.1/"/>
    <ds:schemaRef ds:uri="http://purl.org/dc/terms/"/>
    <ds:schemaRef ds:uri="e491182c-551b-4a70-a76e-751670e205b0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AF924C-6EC7-4426-92DB-502ABB105BF5}">
  <ds:schemaRefs>
    <ds:schemaRef ds:uri="a217dd86-1676-4b35-bc6f-7047ebd0a1bc"/>
    <ds:schemaRef ds:uri="e491182c-551b-4a70-a76e-751670e205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C25CAC-304C-4D90-9A0E-3C887FBFD2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</TotalTime>
  <Words>700</Words>
  <Application>Microsoft Office PowerPoint</Application>
  <PresentationFormat>ユーザー設定</PresentationFormat>
  <Paragraphs>79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Noto Sans JP Bold</vt:lpstr>
      <vt:lpstr>HGS創英角ｺﾞｼｯｸUB</vt:lpstr>
      <vt:lpstr>HGSoeiKakugothicUB</vt:lpstr>
      <vt:lpstr>M+</vt:lpstr>
      <vt:lpstr>Calibri</vt:lpstr>
      <vt:lpstr>Arial</vt:lpstr>
      <vt:lpstr>HGS創英角ｺﾞｼｯｸUB</vt:lpstr>
      <vt:lpstr>游ゴシック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柴田悠帆</dc:creator>
  <cp:lastModifiedBy>小川　佳蓮</cp:lastModifiedBy>
  <cp:revision>2</cp:revision>
  <dcterms:created xsi:type="dcterms:W3CDTF">2006-08-16T00:00:00Z</dcterms:created>
  <dcterms:modified xsi:type="dcterms:W3CDTF">2024-06-21T05:30:15Z</dcterms:modified>
  <dc:identifier>DAFwWvsbn30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0x0101003CF89BD9443F0543972EFDEC6BA8FF52</vt:lpwstr>
  </property>
  <property fmtid="{D5CDD505-2E9C-101B-9397-08002B2CF9AE}" pid="3" name="MediaServiceImageTags">
    <vt:lpwstr/>
  </property>
</Properties>
</file>