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9"/>
  </p:notesMasterIdLst>
  <p:sldIdLst>
    <p:sldId id="259" r:id="rId5"/>
    <p:sldId id="291" r:id="rId6"/>
    <p:sldId id="292" r:id="rId7"/>
    <p:sldId id="293" r:id="rId8"/>
  </p:sldIdLst>
  <p:sldSz cx="18288000" cy="10287000"/>
  <p:notesSz cx="6858000" cy="9144000"/>
  <p:embeddedFontLst>
    <p:embeddedFont>
      <p:font typeface="HGS創英角ｺﾞｼｯｸUB" panose="020B0900000000000000" pitchFamily="34" charset="-128"/>
      <p:regular r:id="rId10"/>
    </p:embeddedFont>
    <p:embeddedFont>
      <p:font typeface="HGS創英角ｺﾞｼｯｸUB" panose="020B0900000000000000" pitchFamily="34" charset="-128"/>
      <p:regular r:id="rId10"/>
    </p:embeddedFont>
    <p:embeddedFont>
      <p:font typeface="M+" panose="020B0604020202020204" charset="-128"/>
      <p:regular r:id="rId11"/>
    </p:embeddedFont>
    <p:embeddedFont>
      <p:font typeface="Noto Sans JP Bold" panose="020B0604020202020204" charset="-128"/>
      <p:regular r:id="rId12"/>
    </p:embeddedFont>
    <p:embeddedFont>
      <p:font typeface="游ゴシック" panose="020B0400000000000000" pitchFamily="34" charset="-128"/>
      <p:regular r:id="rId13"/>
      <p:bold r:id="rId14"/>
    </p:embeddedFont>
    <p:embeddedFont>
      <p:font typeface="HGSoeiKakugothicUB" panose="020B0909000000000000" pitchFamily="49" charset="-128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DB44B5"/>
    <a:srgbClr val="FEE9DE"/>
    <a:srgbClr val="FDE1DB"/>
    <a:srgbClr val="280204"/>
    <a:srgbClr val="000000"/>
    <a:srgbClr val="B02720"/>
    <a:srgbClr val="7A422E"/>
    <a:srgbClr val="B54441"/>
    <a:srgbClr val="FE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F6300-CCAA-D305-7B4C-ABAD7BE3B5BF}" v="2" dt="2024-10-17T08:31:06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3983" autoAdjust="0"/>
  </p:normalViewPr>
  <p:slideViewPr>
    <p:cSldViewPr snapToGrid="0">
      <p:cViewPr varScale="1">
        <p:scale>
          <a:sx n="41" d="100"/>
          <a:sy n="41" d="100"/>
        </p:scale>
        <p:origin x="82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原　朋生" userId="S::a601023409@st.tachibana-u.ac.jp::8cf7ff59-dff5-4d58-b64f-af696dcc672c" providerId="AD" clId="Web-{887F6300-CCAA-D305-7B4C-ABAD7BE3B5BF}"/>
    <pc:docChg chg="modSld">
      <pc:chgData name="松原　朋生" userId="S::a601023409@st.tachibana-u.ac.jp::8cf7ff59-dff5-4d58-b64f-af696dcc672c" providerId="AD" clId="Web-{887F6300-CCAA-D305-7B4C-ABAD7BE3B5BF}" dt="2024-10-17T08:31:06.365" v="0" actId="20577"/>
      <pc:docMkLst>
        <pc:docMk/>
      </pc:docMkLst>
      <pc:sldChg chg="modSp">
        <pc:chgData name="松原　朋生" userId="S::a601023409@st.tachibana-u.ac.jp::8cf7ff59-dff5-4d58-b64f-af696dcc672c" providerId="AD" clId="Web-{887F6300-CCAA-D305-7B4C-ABAD7BE3B5BF}" dt="2024-10-17T08:31:06.365" v="0" actId="20577"/>
        <pc:sldMkLst>
          <pc:docMk/>
          <pc:sldMk cId="572881644" sldId="293"/>
        </pc:sldMkLst>
        <pc:spChg chg="mod">
          <ac:chgData name="松原　朋生" userId="S::a601023409@st.tachibana-u.ac.jp::8cf7ff59-dff5-4d58-b64f-af696dcc672c" providerId="AD" clId="Web-{887F6300-CCAA-D305-7B4C-ABAD7BE3B5BF}" dt="2024-10-17T08:31:06.365" v="0" actId="20577"/>
          <ac:spMkLst>
            <pc:docMk/>
            <pc:sldMk cId="572881644" sldId="293"/>
            <ac:spMk id="3" creationId="{0FB406A7-0315-CD67-9130-96C2C2EA0A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6A3AA-B0AF-4F56-864E-84FB130A5B24}" type="datetimeFigureOut">
              <a:rPr kumimoji="1" lang="ja-JP" altLang="en-US" smtClean="0"/>
              <a:t>2024/10/17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0ABD-E305-49CD-B76B-2A761D08A8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71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dirty="0">
                <a:ea typeface="游ゴシック"/>
              </a:rPr>
              <a:t>学習支援部門</a:t>
            </a:r>
            <a:r>
              <a:rPr kumimoji="1" lang="en-US" altLang="ja-JP" dirty="0">
                <a:ea typeface="游ゴシック"/>
              </a:rPr>
              <a:t>LA</a:t>
            </a:r>
            <a:r>
              <a:rPr kumimoji="1" lang="ja-JP" altLang="en-US" dirty="0">
                <a:ea typeface="游ゴシック"/>
              </a:rPr>
              <a:t>からの案内</a:t>
            </a:r>
            <a:r>
              <a:rPr lang="ja-JP" altLang="en-US" dirty="0">
                <a:ea typeface="游ゴシック"/>
              </a:rPr>
              <a:t>です</a:t>
            </a:r>
            <a:r>
              <a:rPr kumimoji="1" lang="ja-JP" altLang="en-US" dirty="0">
                <a:ea typeface="游ゴシック"/>
              </a:rPr>
              <a:t>。</a:t>
            </a:r>
            <a:endParaRPr kumimoji="1" lang="en-US" altLang="ja-JP" dirty="0"/>
          </a:p>
          <a:p>
            <a:pPr algn="just"/>
            <a:r>
              <a:rPr kumimoji="1" lang="ja-JP" altLang="en-US" dirty="0"/>
              <a:t>＜先生方へ＞各スライドのノート部分に詳細な説明を記載していますので、紹介の際にご活用ください。</a:t>
            </a:r>
            <a:endParaRPr kumimoji="1" lang="en-US" altLang="ja-JP" dirty="0"/>
          </a:p>
          <a:p>
            <a:pPr algn="just"/>
            <a:endParaRPr kumimoji="1" lang="en-US" altLang="ja-JP" dirty="0"/>
          </a:p>
          <a:p>
            <a:pPr algn="just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2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ea typeface="游ゴシック"/>
              </a:rPr>
              <a:t>アカデミックリンクス2階のコモンズセントラルで行っている支援内容</a:t>
            </a:r>
          </a:p>
          <a:p>
            <a:endParaRPr lang="ja-JP" altLang="en-US" dirty="0">
              <a:ea typeface="游ゴシック"/>
            </a:endParaRPr>
          </a:p>
          <a:p>
            <a:r>
              <a:rPr kumimoji="1" lang="ja-JP" altLang="en-US" dirty="0">
                <a:ea typeface="游ゴシック"/>
              </a:rPr>
              <a:t>①ライティング支援</a:t>
            </a:r>
            <a:endParaRPr lang="en-US" altLang="ja-JP" dirty="0">
              <a:ea typeface="游ゴシック"/>
            </a:endParaRPr>
          </a:p>
          <a:p>
            <a:r>
              <a:rPr kumimoji="1" lang="en-US" altLang="ja-JP" dirty="0">
                <a:ea typeface="游ゴシック"/>
              </a:rPr>
              <a:t>LA</a:t>
            </a:r>
            <a:r>
              <a:rPr kumimoji="1" lang="ja-JP" altLang="en-US" dirty="0">
                <a:ea typeface="游ゴシック"/>
              </a:rPr>
              <a:t>や支援教員によるレポートに関するアドバイスを行っています。</a:t>
            </a:r>
            <a:endParaRPr lang="en-US" altLang="ja-JP" dirty="0">
              <a:ea typeface="游ゴシック"/>
            </a:endParaRPr>
          </a:p>
          <a:p>
            <a:r>
              <a:rPr kumimoji="1" lang="ja-JP" altLang="en-US" dirty="0">
                <a:ea typeface="游ゴシック"/>
              </a:rPr>
              <a:t>「</a:t>
            </a:r>
            <a:r>
              <a:rPr lang="ja-JP" altLang="en-US" dirty="0">
                <a:ea typeface="游ゴシック"/>
              </a:rPr>
              <a:t>書いたレポートを提出する前に誰かに読んでもらいアドバイスが欲しい」などがあればご相談ください。</a:t>
            </a:r>
            <a:endParaRPr lang="ja-JP" altLang="en-US" dirty="0">
              <a:ea typeface="游ゴシック" panose="020B0400000000000000" pitchFamily="34" charset="-128"/>
            </a:endParaRPr>
          </a:p>
          <a:p>
            <a:r>
              <a:rPr kumimoji="1" lang="ja-JP" altLang="en-US" dirty="0">
                <a:ea typeface="游ゴシック"/>
              </a:rPr>
              <a:t>「</a:t>
            </a:r>
            <a:r>
              <a:rPr lang="ja-JP" altLang="en-US" dirty="0">
                <a:ea typeface="游ゴシック"/>
              </a:rPr>
              <a:t>レポートの書き方が分からない</a:t>
            </a:r>
            <a:r>
              <a:rPr kumimoji="1" lang="ja-JP" altLang="en-US" dirty="0">
                <a:ea typeface="游ゴシック"/>
              </a:rPr>
              <a:t>」</a:t>
            </a:r>
            <a:r>
              <a:rPr lang="ja-JP" altLang="en-US" dirty="0">
                <a:ea typeface="游ゴシック"/>
              </a:rPr>
              <a:t>、</a:t>
            </a:r>
            <a:r>
              <a:rPr kumimoji="1" lang="ja-JP" altLang="en-US" dirty="0">
                <a:ea typeface="游ゴシック"/>
              </a:rPr>
              <a:t>「参考文献</a:t>
            </a:r>
            <a:r>
              <a:rPr lang="ja-JP" altLang="en-US" dirty="0">
                <a:ea typeface="游ゴシック"/>
              </a:rPr>
              <a:t>のつけ方が</a:t>
            </a:r>
            <a:r>
              <a:rPr kumimoji="1" lang="ja-JP" altLang="en-US" dirty="0">
                <a:ea typeface="游ゴシック"/>
              </a:rPr>
              <a:t>わからない」</a:t>
            </a:r>
            <a:r>
              <a:rPr lang="ja-JP" altLang="en-US" dirty="0">
                <a:ea typeface="游ゴシック"/>
              </a:rPr>
              <a:t>といった</a:t>
            </a:r>
            <a:r>
              <a:rPr kumimoji="1" lang="ja-JP" altLang="en-US" dirty="0">
                <a:ea typeface="游ゴシック"/>
              </a:rPr>
              <a:t>基本的な書き方</a:t>
            </a:r>
            <a:r>
              <a:rPr lang="ja-JP" altLang="en-US" dirty="0">
                <a:ea typeface="游ゴシック"/>
              </a:rPr>
              <a:t>でも対応いたします。</a:t>
            </a:r>
            <a:endParaRPr lang="en-US" altLang="ja-JP" dirty="0">
              <a:ea typeface="游ゴシック" panose="020B0400000000000000" pitchFamily="34" charset="-128"/>
            </a:endParaRPr>
          </a:p>
          <a:p>
            <a:r>
              <a:rPr kumimoji="1" lang="ja-JP" altLang="en-US" dirty="0">
                <a:ea typeface="游ゴシック"/>
              </a:rPr>
              <a:t>予約優先ですが、枠に空きがあれば飛び込みでも対応いたします。</a:t>
            </a:r>
            <a:endParaRPr lang="en-US" altLang="ja-JP" dirty="0">
              <a:ea typeface="游ゴシック" panose="020B0400000000000000" pitchFamily="34" charset="-128"/>
            </a:endParaRPr>
          </a:p>
          <a:p>
            <a:endParaRPr kumimoji="1" lang="en-US" altLang="ja-JP" dirty="0"/>
          </a:p>
          <a:p>
            <a:r>
              <a:rPr kumimoji="1" lang="ja-JP" altLang="en-US" dirty="0">
                <a:ea typeface="游ゴシック"/>
              </a:rPr>
              <a:t>②</a:t>
            </a:r>
            <a:r>
              <a:rPr kumimoji="1" lang="en-US" altLang="ja-JP" dirty="0">
                <a:ea typeface="游ゴシック"/>
              </a:rPr>
              <a:t>ICT</a:t>
            </a:r>
            <a:r>
              <a:rPr kumimoji="1" lang="ja-JP" altLang="en-US" dirty="0">
                <a:ea typeface="游ゴシック"/>
              </a:rPr>
              <a:t>サポート</a:t>
            </a:r>
            <a:endParaRPr lang="en-US" altLang="ja-JP" dirty="0">
              <a:ea typeface="游ゴシック" panose="020B0400000000000000" pitchFamily="34" charset="-128"/>
            </a:endParaRPr>
          </a:p>
          <a:p>
            <a:r>
              <a:rPr kumimoji="1" lang="en-US" altLang="ja-JP" dirty="0">
                <a:ea typeface="游ゴシック"/>
              </a:rPr>
              <a:t>Teams</a:t>
            </a:r>
            <a:r>
              <a:rPr kumimoji="1" lang="ja-JP" altLang="en-US" dirty="0">
                <a:ea typeface="游ゴシック"/>
              </a:rPr>
              <a:t>や</a:t>
            </a:r>
            <a:r>
              <a:rPr kumimoji="1" lang="en-US" altLang="ja-JP" dirty="0">
                <a:ea typeface="游ゴシック"/>
              </a:rPr>
              <a:t>UNIPA</a:t>
            </a:r>
            <a:r>
              <a:rPr kumimoji="1" lang="ja-JP" altLang="en-US" dirty="0">
                <a:ea typeface="游ゴシック"/>
              </a:rPr>
              <a:t>、</a:t>
            </a:r>
            <a:r>
              <a:rPr kumimoji="1" lang="en-US" altLang="ja-JP" dirty="0">
                <a:ea typeface="游ゴシック"/>
              </a:rPr>
              <a:t>Office365</a:t>
            </a:r>
            <a:r>
              <a:rPr kumimoji="1" lang="ja-JP" altLang="en-US" dirty="0">
                <a:ea typeface="游ゴシック"/>
              </a:rPr>
              <a:t>などソフトウェア、ウェブサイトの使い方のサポートを行います。</a:t>
            </a:r>
            <a:endParaRPr lang="en-US" altLang="ja-JP" dirty="0">
              <a:ea typeface="游ゴシック" panose="020B0400000000000000" pitchFamily="34" charset="-128"/>
            </a:endParaRPr>
          </a:p>
          <a:p>
            <a:r>
              <a:rPr kumimoji="1" lang="ja-JP" altLang="en-US" dirty="0">
                <a:ea typeface="游ゴシック"/>
              </a:rPr>
              <a:t>「</a:t>
            </a:r>
            <a:r>
              <a:rPr kumimoji="1" lang="en-US" altLang="ja-JP" dirty="0">
                <a:ea typeface="游ゴシック"/>
              </a:rPr>
              <a:t>Office</a:t>
            </a:r>
            <a:r>
              <a:rPr kumimoji="1" lang="ja-JP" altLang="en-US" dirty="0">
                <a:ea typeface="游ゴシック"/>
              </a:rPr>
              <a:t>のダウンロード方法がわからない」、「</a:t>
            </a:r>
            <a:r>
              <a:rPr kumimoji="1" lang="en-US" altLang="ja-JP" dirty="0">
                <a:ea typeface="游ゴシック"/>
              </a:rPr>
              <a:t>UNIPA</a:t>
            </a:r>
            <a:r>
              <a:rPr kumimoji="1" lang="ja-JP" altLang="en-US" dirty="0">
                <a:ea typeface="游ゴシック"/>
              </a:rPr>
              <a:t>での課題提出方法がわからない」、「オンライン講義はどうやって受ければいいの？」など</a:t>
            </a:r>
            <a:r>
              <a:rPr kumimoji="1" lang="en-US" altLang="ja-JP" dirty="0">
                <a:ea typeface="游ゴシック"/>
              </a:rPr>
              <a:t>ICT</a:t>
            </a:r>
            <a:r>
              <a:rPr kumimoji="1" lang="ja-JP" altLang="en-US" dirty="0">
                <a:ea typeface="游ゴシック"/>
              </a:rPr>
              <a:t>関係で困った際はぜひご活用ください。</a:t>
            </a:r>
            <a:endParaRPr kumimoji="1" lang="en-US" altLang="ja-JP" dirty="0">
              <a:ea typeface="游ゴシック"/>
            </a:endParaRPr>
          </a:p>
          <a:p>
            <a:r>
              <a:rPr kumimoji="1" lang="ja-JP" altLang="en-US" dirty="0">
                <a:ea typeface="游ゴシック"/>
              </a:rPr>
              <a:t>予約は不要です。コモンズセントラルのデスクにいる</a:t>
            </a:r>
            <a:r>
              <a:rPr kumimoji="1" lang="en-US" altLang="ja-JP" dirty="0">
                <a:ea typeface="游ゴシック"/>
              </a:rPr>
              <a:t>LA</a:t>
            </a:r>
            <a:r>
              <a:rPr kumimoji="1" lang="ja-JP" altLang="en-US" dirty="0">
                <a:ea typeface="游ゴシック"/>
              </a:rPr>
              <a:t>にお気軽にお尋ねください。</a:t>
            </a:r>
            <a:endParaRPr kumimoji="1" lang="en-US" altLang="ja-JP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ea typeface="游ゴシック"/>
              </a:rPr>
              <a:t>③ルーム・備品貸出のご案内</a:t>
            </a:r>
            <a:endParaRPr lang="en-US" altLang="ja-JP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「何人かで集まってグループ学習をしたい」、「みんなで課題の動画を視聴したい」</a:t>
            </a:r>
            <a:br>
              <a:rPr lang="en-US" altLang="ja-JP" dirty="0">
                <a:ea typeface="游ゴシック"/>
                <a:cs typeface="+mn-lt"/>
              </a:rPr>
            </a:br>
            <a:r>
              <a:rPr lang="ja-JP" altLang="en-US" dirty="0">
                <a:ea typeface="游ゴシック"/>
                <a:cs typeface="+mn-lt"/>
              </a:rPr>
              <a:t>とお考えのときは学習ルームをご利用ください。</a:t>
            </a:r>
            <a:endParaRPr lang="en-US" altLang="ja-JP" dirty="0">
              <a:ea typeface="游ゴシック"/>
              <a:cs typeface="+mn-lt"/>
            </a:endParaRPr>
          </a:p>
          <a:p>
            <a:endParaRPr lang="en-US" altLang="ja-JP" dirty="0">
              <a:ea typeface="游ゴシック"/>
              <a:cs typeface="+mn-lt"/>
            </a:endParaRPr>
          </a:p>
          <a:p>
            <a:r>
              <a:rPr lang="ja-JP" altLang="en-US" dirty="0">
                <a:ea typeface="游ゴシック"/>
              </a:rPr>
              <a:t>コモンズ1st学習ルームはアカデミックリンクス2階にあり、モニターやホワイトボードを備えた部屋です。</a:t>
            </a:r>
            <a:endParaRPr lang="en-US" altLang="ja-JP" dirty="0">
              <a:ea typeface="游ゴシック"/>
            </a:endParaRPr>
          </a:p>
          <a:p>
            <a:endParaRPr lang="ja-JP" altLang="en-US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コモンズ1st学習ルームとシューティングスタジオは完全予約制になっております。、</a:t>
            </a:r>
            <a:endParaRPr lang="en-US" altLang="ja-JP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ルーム利用・予約</a:t>
            </a:r>
            <a:r>
              <a:rPr lang="ja-JP" altLang="en-US">
                <a:ea typeface="游ゴシック"/>
              </a:rPr>
              <a:t>ついての</a:t>
            </a:r>
            <a:r>
              <a:rPr lang="ja-JP" altLang="en-US" dirty="0">
                <a:ea typeface="游ゴシック"/>
              </a:rPr>
              <a:t>詳細</a:t>
            </a:r>
            <a:r>
              <a:rPr lang="ja-JP" altLang="en-US">
                <a:ea typeface="游ゴシック"/>
              </a:rPr>
              <a:t>は</a:t>
            </a:r>
            <a:r>
              <a:rPr lang="ja-JP" altLang="en-US" dirty="0">
                <a:ea typeface="游ゴシック"/>
              </a:rPr>
              <a:t>、「京都橘大学 教育開発・学習支援室ホームページ」から「学習支援」→「グループ学習支援（施設予約）」をご確認ください。</a:t>
            </a:r>
            <a:endParaRPr lang="en-US" altLang="ja-JP" dirty="0">
              <a:ea typeface="游ゴシック"/>
            </a:endParaRPr>
          </a:p>
          <a:p>
            <a:endParaRPr lang="en-US" altLang="ja-JP" dirty="0">
              <a:ea typeface="游ゴシック"/>
            </a:endParaRPr>
          </a:p>
          <a:p>
            <a:endParaRPr lang="ja-JP" altLang="en-US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延長コードやパソコン、文具等の貸出も行っています。</a:t>
            </a:r>
            <a:endParaRPr lang="en-US" altLang="ja-JP" dirty="0">
              <a:ea typeface="游ゴシック"/>
            </a:endParaRPr>
          </a:p>
          <a:p>
            <a:r>
              <a:rPr lang="ja-JP" altLang="en-US" dirty="0">
                <a:ea typeface="游ゴシック"/>
              </a:rPr>
              <a:t>備品の貸出は予約不要です。コモンズセントラルのデスクにいる</a:t>
            </a:r>
            <a:r>
              <a:rPr lang="en-US" altLang="ja-JP" dirty="0">
                <a:ea typeface="游ゴシック"/>
              </a:rPr>
              <a:t>LA</a:t>
            </a:r>
            <a:r>
              <a:rPr lang="ja-JP" altLang="en-US" dirty="0">
                <a:ea typeface="游ゴシック"/>
              </a:rPr>
              <a:t>にお気軽にお尋ねください。</a:t>
            </a:r>
            <a:endParaRPr lang="en-US" altLang="ja-JP" dirty="0">
              <a:ea typeface="游ゴシック"/>
            </a:endParaRPr>
          </a:p>
          <a:p>
            <a:endParaRPr lang="ja-JP" altLang="en-US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03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ea typeface="游ゴシック"/>
              </a:rPr>
              <a:t>➃コモンズツアー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学内各所にある学習スペース「コモンズ」を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がご案内します。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クラスやゼミでご利用いただくことが多いですが、友達とでも、お一人でもご参加いただけます。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⑤学習支援部門では</a:t>
            </a:r>
            <a:r>
              <a:rPr lang="en-US" altLang="ja-JP">
                <a:ea typeface="游ゴシック"/>
              </a:rPr>
              <a:t>X(</a:t>
            </a:r>
            <a:r>
              <a:rPr lang="ja-JP" altLang="en-US">
                <a:ea typeface="游ゴシック"/>
              </a:rPr>
              <a:t>旧</a:t>
            </a:r>
            <a:r>
              <a:rPr lang="en-US" altLang="ja-JP">
                <a:ea typeface="游ゴシック"/>
              </a:rPr>
              <a:t>Twitter)</a:t>
            </a:r>
            <a:r>
              <a:rPr lang="ja-JP" altLang="en-US">
                <a:ea typeface="游ゴシック"/>
              </a:rPr>
              <a:t>と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の運営をしています。</a:t>
            </a:r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X</a:t>
            </a:r>
            <a:r>
              <a:rPr lang="ja-JP" altLang="en-US">
                <a:ea typeface="游ゴシック"/>
              </a:rPr>
              <a:t>では主に学習ルームの空き情報、</a:t>
            </a:r>
            <a:r>
              <a:rPr lang="en-US" altLang="ja-JP">
                <a:ea typeface="游ゴシック"/>
              </a:rPr>
              <a:t>Instagram</a:t>
            </a:r>
            <a:r>
              <a:rPr lang="ja-JP" altLang="en-US">
                <a:ea typeface="游ゴシック"/>
              </a:rPr>
              <a:t>ではデスク休業情報ほか</a:t>
            </a:r>
            <a:r>
              <a:rPr lang="en-US" altLang="ja-JP">
                <a:ea typeface="游ゴシック"/>
              </a:rPr>
              <a:t>LA</a:t>
            </a:r>
            <a:r>
              <a:rPr lang="ja-JP" altLang="en-US">
                <a:ea typeface="游ゴシック"/>
              </a:rPr>
              <a:t>考案の投稿企画など様々なコンテンツを発信しています。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ぜひチェックしてみてください。</a:t>
            </a:r>
            <a:endParaRPr lang="en-US" altLang="ja-JP">
              <a:ea typeface="游ゴシック"/>
            </a:endParaRPr>
          </a:p>
          <a:p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ーーーーーーーーーーーーーーーーーーーーーーーー</a:t>
            </a:r>
            <a:endParaRPr lang="en-US" altLang="ja-JP">
              <a:ea typeface="游ゴシック"/>
            </a:endParaRPr>
          </a:p>
          <a:p>
            <a:r>
              <a:rPr lang="ja-JP" altLang="en-US">
                <a:ea typeface="游ゴシック"/>
              </a:rPr>
              <a:t>京都橘大学　学習支援部門</a:t>
            </a:r>
            <a:r>
              <a:rPr lang="en-US" altLang="ja-JP">
                <a:ea typeface="游ゴシック"/>
              </a:rPr>
              <a:t>HP</a:t>
            </a:r>
          </a:p>
          <a:p>
            <a:endParaRPr lang="en-US" altLang="ja-JP">
              <a:ea typeface="游ゴシック"/>
            </a:endParaRPr>
          </a:p>
          <a:p>
            <a:r>
              <a:rPr lang="en-US" altLang="ja-JP">
                <a:ea typeface="游ゴシック"/>
              </a:rPr>
              <a:t>https://www.tachibana-u-ctl.org/learningsupport</a:t>
            </a:r>
          </a:p>
          <a:p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90ABD-E305-49CD-B76B-2A761D08A86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4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40443" y="6270006"/>
            <a:ext cx="8730749" cy="8022142"/>
            <a:chOff x="-2240349" y="1450946"/>
            <a:chExt cx="2787650" cy="278765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2240349" y="1450946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86A11A84-5B46-2289-5934-5FB4CAEE73D3}"/>
              </a:ext>
            </a:extLst>
          </p:cNvPr>
          <p:cNvGrpSpPr/>
          <p:nvPr/>
        </p:nvGrpSpPr>
        <p:grpSpPr>
          <a:xfrm>
            <a:off x="3089237" y="1078290"/>
            <a:ext cx="12122289" cy="4668982"/>
            <a:chOff x="0" y="0"/>
            <a:chExt cx="1792014" cy="1655527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183D4ED-A066-C483-C49A-A66741B8CCBF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F5A60C-D7A9-63C4-B8F5-7E50E1257993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FCA2DC0-2C59-A4E1-5BC8-7217A35D9FFA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91D21C-1472-50D7-DF0B-C8BDDA51C287}"/>
              </a:ext>
            </a:extLst>
          </p:cNvPr>
          <p:cNvSpPr txBox="1"/>
          <p:nvPr/>
        </p:nvSpPr>
        <p:spPr>
          <a:xfrm>
            <a:off x="3685309" y="2021112"/>
            <a:ext cx="10467108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sz="8800">
                <a:latin typeface="HGSSoeiKakugothicUB"/>
                <a:ea typeface="HGSSoeiKakugothicUB"/>
              </a:rPr>
              <a:t>新入生の皆さんへ</a:t>
            </a:r>
            <a:r>
              <a:rPr lang="en-US" altLang="ja-JP" sz="8800">
                <a:latin typeface="HGSSoeiKakugothicUB"/>
                <a:ea typeface="Meiryo UI"/>
              </a:rPr>
              <a:t>​</a:t>
            </a:r>
          </a:p>
          <a:p>
            <a:pPr algn="ctr"/>
            <a:r>
              <a:rPr lang="ja-JP" sz="8800">
                <a:latin typeface="HGSSoeiKakugothicUB"/>
                <a:ea typeface="HGSSoeiKakugothicUB"/>
              </a:rPr>
              <a:t>耳寄りなお知らせ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A693D198-955D-7B57-C2A2-FB4F1FC43BE6}"/>
              </a:ext>
            </a:extLst>
          </p:cNvPr>
          <p:cNvSpPr/>
          <p:nvPr/>
        </p:nvSpPr>
        <p:spPr>
          <a:xfrm>
            <a:off x="4128" y="4475650"/>
            <a:ext cx="5022556" cy="6024707"/>
          </a:xfrm>
          <a:custGeom>
            <a:avLst/>
            <a:gdLst/>
            <a:ahLst/>
            <a:cxnLst/>
            <a:rect l="l" t="t" r="r" b="b"/>
            <a:pathLst>
              <a:path w="6892919" h="8414615">
                <a:moveTo>
                  <a:pt x="0" y="0"/>
                </a:moveTo>
                <a:lnTo>
                  <a:pt x="6892919" y="0"/>
                </a:lnTo>
                <a:lnTo>
                  <a:pt x="6892919" y="8414615"/>
                </a:lnTo>
                <a:lnTo>
                  <a:pt x="0" y="8414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9253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922C43EC-90DB-A03E-56D0-811DE2EAA99E}"/>
              </a:ext>
            </a:extLst>
          </p:cNvPr>
          <p:cNvSpPr/>
          <p:nvPr/>
        </p:nvSpPr>
        <p:spPr>
          <a:xfrm>
            <a:off x="13502475" y="4252704"/>
            <a:ext cx="4465068" cy="9625667"/>
          </a:xfrm>
          <a:custGeom>
            <a:avLst/>
            <a:gdLst/>
            <a:ahLst/>
            <a:cxnLst/>
            <a:rect l="l" t="t" r="r" b="b"/>
            <a:pathLst>
              <a:path w="1633204" h="3314622">
                <a:moveTo>
                  <a:pt x="0" y="0"/>
                </a:moveTo>
                <a:lnTo>
                  <a:pt x="1633204" y="0"/>
                </a:lnTo>
                <a:lnTo>
                  <a:pt x="1633204" y="3314621"/>
                </a:lnTo>
                <a:lnTo>
                  <a:pt x="0" y="3314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F8498-8467-3461-0053-6C724634EAED}"/>
              </a:ext>
            </a:extLst>
          </p:cNvPr>
          <p:cNvSpPr txBox="1"/>
          <p:nvPr/>
        </p:nvSpPr>
        <p:spPr>
          <a:xfrm>
            <a:off x="4714129" y="8127172"/>
            <a:ext cx="83906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4400">
                <a:latin typeface="HGSoeiKakugothicUB"/>
                <a:ea typeface="HGSoeiKakugothicUB"/>
                <a:cs typeface="Calibri"/>
              </a:rPr>
              <a:t>京都橘大学学習支援部門LA</a:t>
            </a:r>
            <a:endParaRPr lang="ja-JP" altLang="en-US" sz="4400">
              <a:latin typeface="HGSoeiKakugothicUB"/>
              <a:ea typeface="HGSoeiKakugothicU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94233E6-ACEA-9BA5-AC96-0A41ABC51276}"/>
              </a:ext>
            </a:extLst>
          </p:cNvPr>
          <p:cNvGrpSpPr/>
          <p:nvPr/>
        </p:nvGrpSpPr>
        <p:grpSpPr>
          <a:xfrm>
            <a:off x="789199" y="392554"/>
            <a:ext cx="16642190" cy="4369883"/>
            <a:chOff x="789199" y="669645"/>
            <a:chExt cx="16642190" cy="4369883"/>
          </a:xfrm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43BD0598-01AC-B389-7AF4-29929BD410D4}"/>
                </a:ext>
              </a:extLst>
            </p:cNvPr>
            <p:cNvSpPr/>
            <p:nvPr/>
          </p:nvSpPr>
          <p:spPr>
            <a:xfrm>
              <a:off x="1080898" y="1118144"/>
              <a:ext cx="16350491" cy="3921384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63D4FE4F-E9E2-EBC4-78DA-B9DFA76B4DCE}"/>
                </a:ext>
              </a:extLst>
            </p:cNvPr>
            <p:cNvSpPr/>
            <p:nvPr/>
          </p:nvSpPr>
          <p:spPr>
            <a:xfrm>
              <a:off x="821835" y="682186"/>
              <a:ext cx="16290772" cy="3995434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91440" tIns="45720" rIns="91440" bIns="45720" anchor="t"/>
            <a:lstStyle/>
            <a:p>
              <a:r>
                <a:rPr lang="ja-JP" altLang="en-US" sz="5400">
                  <a:latin typeface="HGS創英角ｺﾞｼｯｸUB"/>
                  <a:ea typeface="HGS創英角ｺﾞｼｯｸUB"/>
                </a:rPr>
                <a:t> ①ライティング支援</a:t>
              </a:r>
              <a:endParaRPr lang="en-US" altLang="ja-JP" sz="5400">
                <a:latin typeface="HGS創英角ｺﾞｼｯｸUB"/>
                <a:ea typeface="HGS創英角ｺﾞｼｯｸUB"/>
              </a:endParaRPr>
            </a:p>
            <a:p>
              <a:endParaRPr lang="en-US" altLang="ja-JP" sz="14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r>
                <a:rPr kumimoji="1" lang="ja-JP" altLang="en-US" sz="4400" b="1">
                  <a:latin typeface="HGSSoeiKakugothicUB"/>
                  <a:ea typeface="HGSSoeiKakugothicUB"/>
                </a:rPr>
                <a:t> レポートに関するアドバイス</a:t>
              </a:r>
              <a:r>
                <a:rPr kumimoji="1" lang="ja-JP" altLang="en-US" sz="4400">
                  <a:latin typeface="HGSSoeiKakugothicUB"/>
                  <a:ea typeface="HGSSoeiKakugothicUB"/>
                </a:rPr>
                <a:t>を行っています。</a:t>
              </a:r>
              <a:endParaRPr kumimoji="1" lang="en-US" altLang="ja-JP" sz="4400">
                <a:latin typeface="HGSSoeiKakugothicUB"/>
                <a:ea typeface="HGSSoeiKakugothicUB"/>
              </a:endParaRPr>
            </a:p>
            <a:p>
              <a:endParaRPr kumimoji="1" lang="en-US" altLang="ja-JP" sz="1600">
                <a:latin typeface="+mn-ea"/>
              </a:endParaRPr>
            </a:p>
            <a:p>
              <a:endParaRPr kumimoji="1" lang="ja-JP" altLang="en-US" sz="1000">
                <a:latin typeface="+mn-ea"/>
              </a:endParaRPr>
            </a:p>
            <a:p>
              <a:r>
                <a:rPr kumimoji="1" lang="ja-JP" altLang="en-US" sz="4000">
                  <a:latin typeface="HGSSoeiKakugothicUB"/>
                  <a:ea typeface="HGSSoeiKakugothicUB"/>
                </a:rPr>
                <a:t> レポートってどう書くの？参考文献の書き方は？</a:t>
              </a:r>
              <a:endParaRPr kumimoji="1" lang="en-US" altLang="ja-JP" sz="4000">
                <a:latin typeface="HGSSoeiKakugothicUB"/>
                <a:ea typeface="HGSSoeiKakugothicUB"/>
              </a:endParaRPr>
            </a:p>
            <a:p>
              <a:endParaRPr lang="en-US" altLang="ja-JP" sz="2800">
                <a:latin typeface="HGSSoeiKakugothicUB"/>
                <a:ea typeface="ＭＳ Ｐゴシック"/>
              </a:endParaRPr>
            </a:p>
            <a:p>
              <a:r>
                <a:rPr kumimoji="1" lang="en-US" altLang="ja-JP" sz="4000">
                  <a:latin typeface="HGSSoeiKakugothicUB"/>
                  <a:ea typeface="ＭＳ Ｐゴシック"/>
                </a:rPr>
                <a:t> ※</a:t>
              </a:r>
              <a:r>
                <a:rPr kumimoji="1" lang="ja-JP" altLang="en-US" sz="4000">
                  <a:latin typeface="HGSSoeiKakugothicUB"/>
                  <a:ea typeface="HGSSoeiKakugothicUB"/>
                </a:rPr>
                <a:t>予約優先　枠に空きがあれば飛び込み可</a:t>
              </a:r>
              <a:endParaRPr lang="en-US" altLang="ja-JP" sz="4000">
                <a:latin typeface="HGSSoeiKakugothicUB"/>
                <a:ea typeface="HGSSoeiKakugothicUB"/>
              </a:endParaRPr>
            </a:p>
            <a:p>
              <a:endParaRPr kumimoji="1" lang="ja-JP" altLang="en-US" sz="3200"/>
            </a:p>
            <a:p>
              <a:endParaRPr lang="ja-JP" altLang="en-US" sz="4000">
                <a:latin typeface="+mn-ea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57B6143E-3DED-15BD-8533-52308E81D437}"/>
                </a:ext>
              </a:extLst>
            </p:cNvPr>
            <p:cNvSpPr/>
            <p:nvPr/>
          </p:nvSpPr>
          <p:spPr>
            <a:xfrm>
              <a:off x="789199" y="669645"/>
              <a:ext cx="16358043" cy="400904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19AB8FAB-3E5B-87CC-858B-1EE211CD4731}"/>
                </a:ext>
              </a:extLst>
            </p:cNvPr>
            <p:cNvSpPr/>
            <p:nvPr/>
          </p:nvSpPr>
          <p:spPr>
            <a:xfrm>
              <a:off x="13496591" y="3326775"/>
              <a:ext cx="2251916" cy="1361308"/>
            </a:xfrm>
            <a:custGeom>
              <a:avLst/>
              <a:gdLst/>
              <a:ahLst/>
              <a:cxnLst/>
              <a:rect l="l" t="t" r="r" b="b"/>
              <a:pathLst>
                <a:path w="4518604" h="2867259">
                  <a:moveTo>
                    <a:pt x="0" y="0"/>
                  </a:moveTo>
                  <a:lnTo>
                    <a:pt x="4518604" y="0"/>
                  </a:lnTo>
                  <a:lnTo>
                    <a:pt x="4518604" y="2867259"/>
                  </a:lnTo>
                  <a:lnTo>
                    <a:pt x="0" y="286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171140F6-9C90-3DB8-EE7D-2AE4BD3A3005}"/>
                </a:ext>
              </a:extLst>
            </p:cNvPr>
            <p:cNvSpPr/>
            <p:nvPr/>
          </p:nvSpPr>
          <p:spPr>
            <a:xfrm rot="451748">
              <a:off x="12833891" y="2592195"/>
              <a:ext cx="1373384" cy="1118701"/>
            </a:xfrm>
            <a:custGeom>
              <a:avLst/>
              <a:gdLst/>
              <a:ahLst/>
              <a:cxnLst/>
              <a:rect l="l" t="t" r="r" b="b"/>
              <a:pathLst>
                <a:path w="2797077" h="1703674">
                  <a:moveTo>
                    <a:pt x="0" y="0"/>
                  </a:moveTo>
                  <a:lnTo>
                    <a:pt x="2797077" y="0"/>
                  </a:lnTo>
                  <a:lnTo>
                    <a:pt x="2797077" y="1703674"/>
                  </a:lnTo>
                  <a:lnTo>
                    <a:pt x="0" y="1703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8" name="Freeform 10">
            <a:extLst>
              <a:ext uri="{FF2B5EF4-FFF2-40B4-BE49-F238E27FC236}">
                <a16:creationId xmlns:a16="http://schemas.microsoft.com/office/drawing/2014/main" id="{2246F3EE-9979-5796-D90F-66A27252062D}"/>
              </a:ext>
            </a:extLst>
          </p:cNvPr>
          <p:cNvSpPr/>
          <p:nvPr/>
        </p:nvSpPr>
        <p:spPr>
          <a:xfrm>
            <a:off x="1039688" y="5233623"/>
            <a:ext cx="16393531" cy="4641621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943E54C9-48A2-87A7-8698-C08355E30A69}"/>
              </a:ext>
            </a:extLst>
          </p:cNvPr>
          <p:cNvSpPr/>
          <p:nvPr/>
        </p:nvSpPr>
        <p:spPr>
          <a:xfrm>
            <a:off x="834803" y="5025435"/>
            <a:ext cx="16297955" cy="4430767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ja-JP" altLang="en-US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0" name="Freeform 12">
            <a:extLst>
              <a:ext uri="{FF2B5EF4-FFF2-40B4-BE49-F238E27FC236}">
                <a16:creationId xmlns:a16="http://schemas.microsoft.com/office/drawing/2014/main" id="{ABDC3CA3-0020-4E3F-67DC-516A01A7DA74}"/>
              </a:ext>
            </a:extLst>
          </p:cNvPr>
          <p:cNvSpPr/>
          <p:nvPr/>
        </p:nvSpPr>
        <p:spPr>
          <a:xfrm>
            <a:off x="784436" y="5028055"/>
            <a:ext cx="16351168" cy="4425528"/>
          </a:xfrm>
          <a:custGeom>
            <a:avLst/>
            <a:gdLst/>
            <a:ahLst/>
            <a:cxnLst/>
            <a:rect l="l" t="t" r="r" b="b"/>
            <a:pathLst>
              <a:path w="1756454" h="1619967">
                <a:moveTo>
                  <a:pt x="1756454" y="1619967"/>
                </a:moveTo>
                <a:lnTo>
                  <a:pt x="0" y="1619967"/>
                </a:lnTo>
                <a:lnTo>
                  <a:pt x="0" y="0"/>
                </a:lnTo>
                <a:lnTo>
                  <a:pt x="1756454" y="0"/>
                </a:lnTo>
                <a:lnTo>
                  <a:pt x="1756454" y="1619967"/>
                </a:lnTo>
                <a:close/>
                <a:moveTo>
                  <a:pt x="12700" y="1607267"/>
                </a:moveTo>
                <a:lnTo>
                  <a:pt x="1743754" y="1607267"/>
                </a:lnTo>
                <a:lnTo>
                  <a:pt x="1743754" y="12700"/>
                </a:lnTo>
                <a:lnTo>
                  <a:pt x="12700" y="12700"/>
                </a:lnTo>
                <a:lnTo>
                  <a:pt x="12700" y="1607267"/>
                </a:lnTo>
                <a:close/>
              </a:path>
            </a:pathLst>
          </a:custGeom>
          <a:solidFill>
            <a:srgbClr val="000000"/>
          </a:solidFill>
        </p:spPr>
        <p:txBody>
          <a:bodyPr/>
          <a:lstStyle/>
          <a:p>
            <a:endParaRPr lang="ja-JP" altLang="en-US"/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44DEA9D4-C2A5-D40F-248A-9FBE29E6D76F}"/>
              </a:ext>
            </a:extLst>
          </p:cNvPr>
          <p:cNvSpPr/>
          <p:nvPr/>
        </p:nvSpPr>
        <p:spPr>
          <a:xfrm>
            <a:off x="1045885" y="5135463"/>
            <a:ext cx="15839932" cy="4021183"/>
          </a:xfrm>
          <a:custGeom>
            <a:avLst/>
            <a:gdLst/>
            <a:ahLst/>
            <a:cxnLst/>
            <a:rect l="l" t="t" r="r" b="b"/>
            <a:pathLst>
              <a:path w="1743754" h="1607267">
                <a:moveTo>
                  <a:pt x="0" y="0"/>
                </a:moveTo>
                <a:lnTo>
                  <a:pt x="1743754" y="0"/>
                </a:lnTo>
                <a:lnTo>
                  <a:pt x="1743754" y="1607267"/>
                </a:lnTo>
                <a:lnTo>
                  <a:pt x="0" y="160726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91440" tIns="45720" rIns="91440" bIns="45720" anchor="t"/>
          <a:lstStyle/>
          <a:p>
            <a:r>
              <a:rPr lang="ja-JP" altLang="en-US" sz="5400">
                <a:latin typeface="HGS創英角ｺﾞｼｯｸUB"/>
                <a:ea typeface="HGS創英角ｺﾞｼｯｸUB"/>
              </a:rPr>
              <a:t>②</a:t>
            </a:r>
            <a:r>
              <a:rPr lang="en-US" altLang="ja-JP" sz="5400">
                <a:latin typeface="HGS創英角ｺﾞｼｯｸUB"/>
                <a:ea typeface="HGS創英角ｺﾞｼｯｸUB"/>
              </a:rPr>
              <a:t>ICT</a:t>
            </a:r>
            <a:r>
              <a:rPr lang="ja-JP" altLang="en-US" sz="5400">
                <a:latin typeface="HGS創英角ｺﾞｼｯｸUB"/>
                <a:ea typeface="HGS創英角ｺﾞｼｯｸUB"/>
              </a:rPr>
              <a:t>サポート</a:t>
            </a:r>
            <a:endParaRPr lang="en-US" altLang="ja-JP" sz="5400">
              <a:latin typeface="HGS創英角ｺﾞｼｯｸUB"/>
              <a:ea typeface="HGS創英角ｺﾞｼｯｸUB"/>
            </a:endParaRPr>
          </a:p>
          <a:p>
            <a:endParaRPr lang="en-US" altLang="ja-JP" sz="14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sz="4400" b="1">
                <a:latin typeface="HGSSoeiKakugothicUB"/>
                <a:ea typeface="ＭＳ Ｐゴシック"/>
              </a:rPr>
              <a:t>PC</a:t>
            </a:r>
            <a:r>
              <a:rPr lang="ja-JP" altLang="en-US" sz="4400" b="1">
                <a:latin typeface="HGSSoeiKakugothicUB"/>
                <a:ea typeface="HGSSoeiKakugothicUB"/>
              </a:rPr>
              <a:t>やアプリ・ソフトの基本操作の相談</a:t>
            </a:r>
            <a:r>
              <a:rPr lang="ja-JP" altLang="en-US" sz="4400">
                <a:latin typeface="HGSSoeiKakugothicUB"/>
                <a:ea typeface="HGSSoeiKakugothicUB"/>
              </a:rPr>
              <a:t>を受け付けています。</a:t>
            </a:r>
            <a:endParaRPr lang="en-US" altLang="ja-JP" sz="4400">
              <a:latin typeface="HGSSoeiKakugothicUB"/>
              <a:ea typeface="HGSSoeiKakugothicUB"/>
            </a:endParaRPr>
          </a:p>
          <a:p>
            <a:endParaRPr lang="en-US" altLang="ja-JP" sz="3200"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>
                <a:latin typeface="HGSSoeiKakugothicUB"/>
                <a:ea typeface="ＭＳ Ｐゴシック"/>
              </a:rPr>
              <a:t>Teams</a:t>
            </a:r>
            <a:r>
              <a:rPr lang="ja-JP" altLang="en-US" sz="4000">
                <a:latin typeface="HGSSoeiKakugothicUB"/>
                <a:ea typeface="HGSSoeiKakugothicUB"/>
              </a:rPr>
              <a:t>がうまく使えない、</a:t>
            </a:r>
            <a:r>
              <a:rPr lang="en-US" altLang="ja-JP" sz="4000">
                <a:latin typeface="HGSSoeiKakugothicUB"/>
                <a:ea typeface="ＭＳ Ｐゴシック"/>
              </a:rPr>
              <a:t>PowerPoint</a:t>
            </a:r>
            <a:r>
              <a:rPr lang="ja-JP" altLang="en-US" sz="4000">
                <a:latin typeface="HGSSoeiKakugothicUB"/>
                <a:ea typeface="HGSSoeiKakugothicUB"/>
              </a:rPr>
              <a:t>はどう使うの？</a:t>
            </a:r>
            <a:endParaRPr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endParaRPr lang="en-US" altLang="ja-JP" sz="2000">
              <a:latin typeface="+mn-ea"/>
            </a:endParaRPr>
          </a:p>
          <a:p>
            <a:r>
              <a:rPr lang="en-US" altLang="ja-JP" sz="4000">
                <a:latin typeface="HGSSoeiKakugothicUB"/>
                <a:ea typeface="ＭＳ Ｐゴシック"/>
              </a:rPr>
              <a:t>※</a:t>
            </a:r>
            <a:r>
              <a:rPr lang="ja-JP" altLang="en-US" sz="4000">
                <a:latin typeface="HGSSoeiKakugothicUB"/>
                <a:ea typeface="HGSSoeiKakugothicUB"/>
              </a:rPr>
              <a:t>予約不要</a:t>
            </a:r>
            <a:endParaRPr lang="en-US" altLang="ja-JP" sz="4000">
              <a:latin typeface="HGSSoeiKakugothicUB"/>
              <a:ea typeface="HGSSoeiKakugothicUB"/>
            </a:endParaRPr>
          </a:p>
        </p:txBody>
      </p:sp>
      <p:pic>
        <p:nvPicPr>
          <p:cNvPr id="56" name="グラフィックス 55" descr="クラウドからダウンロード 単色塗りつぶし">
            <a:extLst>
              <a:ext uri="{FF2B5EF4-FFF2-40B4-BE49-F238E27FC236}">
                <a16:creationId xmlns:a16="http://schemas.microsoft.com/office/drawing/2014/main" id="{AD462456-3237-EE2A-6482-27373D768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59596" flipH="1">
            <a:off x="16311503" y="6271988"/>
            <a:ext cx="1638018" cy="1655286"/>
          </a:xfrm>
          <a:prstGeom prst="rect">
            <a:avLst/>
          </a:prstGeom>
        </p:spPr>
      </p:pic>
      <p:sp>
        <p:nvSpPr>
          <p:cNvPr id="55" name="Freeform 10">
            <a:extLst>
              <a:ext uri="{FF2B5EF4-FFF2-40B4-BE49-F238E27FC236}">
                <a16:creationId xmlns:a16="http://schemas.microsoft.com/office/drawing/2014/main" id="{A9AC5E4B-1346-D155-66AD-57D0F611BF63}"/>
              </a:ext>
            </a:extLst>
          </p:cNvPr>
          <p:cNvSpPr/>
          <p:nvPr/>
        </p:nvSpPr>
        <p:spPr>
          <a:xfrm>
            <a:off x="14785621" y="7096851"/>
            <a:ext cx="2115549" cy="2299412"/>
          </a:xfrm>
          <a:custGeom>
            <a:avLst/>
            <a:gdLst/>
            <a:ahLst/>
            <a:cxnLst/>
            <a:rect l="l" t="t" r="r" b="b"/>
            <a:pathLst>
              <a:path w="3347232" h="3645500">
                <a:moveTo>
                  <a:pt x="0" y="0"/>
                </a:moveTo>
                <a:lnTo>
                  <a:pt x="3347232" y="0"/>
                </a:lnTo>
                <a:lnTo>
                  <a:pt x="3347232" y="3645499"/>
                </a:lnTo>
                <a:lnTo>
                  <a:pt x="0" y="36454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32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9">
            <a:extLst>
              <a:ext uri="{FF2B5EF4-FFF2-40B4-BE49-F238E27FC236}">
                <a16:creationId xmlns:a16="http://schemas.microsoft.com/office/drawing/2014/main" id="{27231D27-1EA3-27CD-E85C-3015358E8EE5}"/>
              </a:ext>
            </a:extLst>
          </p:cNvPr>
          <p:cNvGrpSpPr/>
          <p:nvPr/>
        </p:nvGrpSpPr>
        <p:grpSpPr>
          <a:xfrm>
            <a:off x="476250" y="546492"/>
            <a:ext cx="17230725" cy="9378726"/>
            <a:chOff x="0" y="0"/>
            <a:chExt cx="1792015" cy="1655527"/>
          </a:xfrm>
        </p:grpSpPr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FF827442-BFAA-8521-2BC5-CB0BB937EFDD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786D4047-F192-F9BD-2613-200F8EC051F2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73A62429-36BC-DF50-8DE0-4152D2405388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815506AB-A57A-C14D-21C4-CF70BEA41F6D}"/>
              </a:ext>
            </a:extLst>
          </p:cNvPr>
          <p:cNvGrpSpPr/>
          <p:nvPr/>
        </p:nvGrpSpPr>
        <p:grpSpPr>
          <a:xfrm>
            <a:off x="10921721" y="2695713"/>
            <a:ext cx="5098553" cy="5675693"/>
            <a:chOff x="0" y="-19050"/>
            <a:chExt cx="6798070" cy="7567590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56A584A0-9E43-2DCB-5297-2DD3281D209B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59847B63-4A58-198F-FA70-3715B8D31948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5D7F083E-B262-BE52-2A39-30C6D200DBC0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C396E055-26D9-7BB3-CB7C-1B4E9359389A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B6433E13-01E8-F7A9-08E7-C89937BF2E14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AE61EE-2223-119E-8F30-BAC6A0D47DE3}"/>
              </a:ext>
            </a:extLst>
          </p:cNvPr>
          <p:cNvSpPr txBox="1"/>
          <p:nvPr/>
        </p:nvSpPr>
        <p:spPr>
          <a:xfrm>
            <a:off x="1001089" y="7633046"/>
            <a:ext cx="15282261" cy="15867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</a:pPr>
            <a:r>
              <a:rPr kumimoji="1" lang="ja-JP" altLang="en-US" sz="440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・</a:t>
            </a:r>
            <a:r>
              <a:rPr kumimoji="1" lang="ja-JP" altLang="en-US" sz="440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備品・本の貸出</a:t>
            </a:r>
            <a:endParaRPr kumimoji="1" lang="en-US" altLang="ja-JP" sz="440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>
              <a:lnSpc>
                <a:spcPts val="6100"/>
              </a:lnSpc>
            </a:pPr>
            <a:r>
              <a:rPr kumimoji="1" lang="ja-JP" altLang="en-US" sz="4000">
                <a:latin typeface="HGSSoeiKakugothicUB"/>
                <a:ea typeface="HGSSoeiKakugothicUB"/>
              </a:rPr>
              <a:t>　→パソコン・延長コード・文房具等</a:t>
            </a:r>
            <a:r>
              <a:rPr kumimoji="1" lang="en-US" altLang="ja-JP" sz="4000">
                <a:latin typeface="HGSSoeiKakugothicUB"/>
                <a:ea typeface="ＭＳ Ｐゴシック"/>
              </a:rPr>
              <a:t>…</a:t>
            </a:r>
            <a:endParaRPr lang="en-US" altLang="ja-JP" sz="4000">
              <a:latin typeface="HGSSoeiKakugothicUB"/>
              <a:ea typeface="ＭＳ Ｐゴシック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4FB3425F-BFA5-D3FC-23C1-A6030F4E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975" y="6091051"/>
            <a:ext cx="1116813" cy="969347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E4C76C6-D2F4-B138-D358-45216ED8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2203" y="7607769"/>
            <a:ext cx="1116813" cy="96934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906E048-5052-D627-9417-91D636BE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014" y="6575021"/>
            <a:ext cx="1209894" cy="104864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F8D25D0-9637-380C-52A8-4D71F6E4B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0000">
            <a:off x="9535829" y="6352223"/>
            <a:ext cx="1285714" cy="96934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16CD02A-6728-F524-7B0D-77967F191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210" y="7815058"/>
            <a:ext cx="1473091" cy="1122251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A925CB9-E9C7-843D-D1F6-E83D0BDA6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77944" y="7753925"/>
            <a:ext cx="1030768" cy="117447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0E3E8C-5ABB-96F1-334D-565B0FF7ADEC}"/>
              </a:ext>
            </a:extLst>
          </p:cNvPr>
          <p:cNvSpPr txBox="1"/>
          <p:nvPr/>
        </p:nvSpPr>
        <p:spPr>
          <a:xfrm>
            <a:off x="1301413" y="2679360"/>
            <a:ext cx="13192391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altLang="ja-JP" sz="400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1.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コモンズ</a:t>
            </a:r>
            <a:r>
              <a:rPr kumimoji="1" lang="en-US" altLang="ja-JP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1st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学習ルーム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→モニター、ホワイトボード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完全予約制</a:t>
            </a:r>
            <a:endParaRPr lang="en-US" altLang="ja-JP" sz="400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2.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アクティブラーニングスタジオ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→スクリーン、モニター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自由にご利用になれます！</a:t>
            </a:r>
            <a:endParaRPr lang="en-US" altLang="ja-JP" sz="4000">
              <a:latin typeface="HGS創英角ｺﾞｼｯｸUB"/>
              <a:ea typeface="HGS創英角ｺﾞｼｯｸUB"/>
            </a:endParaRPr>
          </a:p>
          <a:p>
            <a:r>
              <a:rPr kumimoji="1" lang="en-US" altLang="ja-JP" sz="4000">
                <a:latin typeface="HGS創英角ｺﾞｼｯｸUB"/>
                <a:ea typeface="HGS創英角ｺﾞｼｯｸUB"/>
              </a:rPr>
              <a:t>3.</a:t>
            </a:r>
            <a:r>
              <a:rPr kumimoji="1" lang="ja-JP" altLang="en-US" sz="4000">
                <a:solidFill>
                  <a:srgbClr val="C00000"/>
                </a:solidFill>
                <a:latin typeface="HGS創英角ｺﾞｼｯｸUB"/>
                <a:ea typeface="HGS創英角ｺﾞｼｯｸUB"/>
              </a:rPr>
              <a:t>シューティングスタジオ</a:t>
            </a:r>
            <a:endParaRPr lang="en-US" altLang="ja-JP" sz="4000">
              <a:solidFill>
                <a:srgbClr val="C00000"/>
              </a:solidFill>
              <a:latin typeface="HGS創英角ｺﾞｼｯｸUB"/>
              <a:ea typeface="HGS創英角ｺﾞｼｯｸUB"/>
            </a:endParaRPr>
          </a:p>
          <a:p>
            <a:r>
              <a:rPr kumimoji="1" lang="ja-JP" altLang="en-US" sz="4000">
                <a:latin typeface="HGS創英角ｺﾞｼｯｸUB"/>
                <a:ea typeface="HGS創英角ｺﾞｼｯｸUB"/>
              </a:rPr>
              <a:t>　→撮影・録音機材</a:t>
            </a:r>
            <a:r>
              <a:rPr kumimoji="1" lang="en-US" altLang="ja-JP" sz="4000">
                <a:latin typeface="HGS創英角ｺﾞｼｯｸUB"/>
                <a:ea typeface="HGS創英角ｺﾞｼｯｸUB"/>
              </a:rPr>
              <a:t>/</a:t>
            </a:r>
            <a:r>
              <a:rPr kumimoji="1" lang="ja-JP" altLang="en-US" sz="4000">
                <a:latin typeface="HGS創英角ｺﾞｼｯｸUB"/>
                <a:ea typeface="HGS創英角ｺﾞｼｯｸUB"/>
              </a:rPr>
              <a:t>完全予約制</a:t>
            </a:r>
            <a:endParaRPr kumimoji="1" lang="en-US" altLang="ja-JP" sz="4000">
              <a:latin typeface="HGS創英角ｺﾞｼｯｸUB"/>
              <a:ea typeface="HGS創英角ｺﾞｼｯｸUB"/>
            </a:endParaRPr>
          </a:p>
          <a:p>
            <a:endParaRPr kumimoji="1" lang="en-US" altLang="ja-JP" sz="4800"/>
          </a:p>
          <a:p>
            <a:endParaRPr kumimoji="1" lang="en-US" altLang="ja-JP" sz="4800"/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5694914C-FD27-9799-13ED-C96808F60A4B}"/>
              </a:ext>
            </a:extLst>
          </p:cNvPr>
          <p:cNvSpPr txBox="1"/>
          <p:nvPr/>
        </p:nvSpPr>
        <p:spPr>
          <a:xfrm>
            <a:off x="998012" y="1034292"/>
            <a:ext cx="7643211" cy="46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ja-JP" altLang="en-US" sz="540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③ルーム・備品貸出</a:t>
            </a:r>
            <a:endParaRPr lang="en-US" altLang="ja-JP" sz="5400">
              <a:solidFill>
                <a:srgbClr val="0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050FCE8-C173-FD88-3AD2-53F669EE1A53}"/>
              </a:ext>
            </a:extLst>
          </p:cNvPr>
          <p:cNvSpPr txBox="1"/>
          <p:nvPr/>
        </p:nvSpPr>
        <p:spPr>
          <a:xfrm>
            <a:off x="1295966" y="1861409"/>
            <a:ext cx="129730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4400" b="1">
                <a:latin typeface="HGSSoeiKakugothicUB"/>
                <a:ea typeface="HGSSoeiKakugothicUB"/>
              </a:rPr>
              <a:t>グループ学習やオンライン授業</a:t>
            </a:r>
            <a:r>
              <a:rPr kumimoji="1" lang="ja-JP" altLang="en-US" sz="4400">
                <a:latin typeface="HGSSoeiKakugothicUB"/>
                <a:ea typeface="HGSSoeiKakugothicUB"/>
              </a:rPr>
              <a:t>で利用できる</a:t>
            </a:r>
            <a:endParaRPr lang="en-US" altLang="ja-JP" sz="4400">
              <a:latin typeface="HGSSoeiKakugothicUB"/>
              <a:ea typeface="HGSSoeiKakugothicUB"/>
            </a:endParaRPr>
          </a:p>
          <a:p>
            <a:r>
              <a:rPr kumimoji="1" lang="ja-JP" altLang="en-US" sz="4400" b="1">
                <a:latin typeface="HGSSoeiKakugothicUB"/>
                <a:ea typeface="HGSSoeiKakugothicUB"/>
              </a:rPr>
              <a:t>学習ルーム</a:t>
            </a:r>
            <a:r>
              <a:rPr kumimoji="1" lang="ja-JP" altLang="en-US" sz="4400">
                <a:latin typeface="HGSSoeiKakugothicUB"/>
                <a:ea typeface="HGSSoeiKakugothicUB"/>
              </a:rPr>
              <a:t>を貸し出しています</a:t>
            </a:r>
            <a:endParaRPr lang="ja-JP" altLang="en-US" sz="4400">
              <a:latin typeface="HGSSoeiKakugothicUB"/>
              <a:ea typeface="HGSSoeiKakugothicUB"/>
            </a:endParaRPr>
          </a:p>
        </p:txBody>
      </p:sp>
    </p:spTree>
    <p:extLst>
      <p:ext uri="{BB962C8B-B14F-4D97-AF65-F5344CB8AC3E}">
        <p14:creationId xmlns:p14="http://schemas.microsoft.com/office/powerpoint/2010/main" val="413310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5E80541C-0820-C956-AF36-2651862153D9}"/>
              </a:ext>
            </a:extLst>
          </p:cNvPr>
          <p:cNvSpPr/>
          <p:nvPr/>
        </p:nvSpPr>
        <p:spPr>
          <a:xfrm>
            <a:off x="-3282820" y="-1779089"/>
            <a:ext cx="8684202" cy="8684202"/>
          </a:xfrm>
          <a:custGeom>
            <a:avLst/>
            <a:gdLst/>
            <a:ahLst/>
            <a:cxnLst/>
            <a:rect l="l" t="t" r="r" b="b"/>
            <a:pathLst>
              <a:path w="2787650" h="2787650">
                <a:moveTo>
                  <a:pt x="81280" y="1861820"/>
                </a:moveTo>
                <a:cubicBezTo>
                  <a:pt x="73660" y="1841500"/>
                  <a:pt x="67310" y="1819910"/>
                  <a:pt x="60960" y="1799590"/>
                </a:cubicBezTo>
                <a:lnTo>
                  <a:pt x="1800860" y="59690"/>
                </a:lnTo>
                <a:cubicBezTo>
                  <a:pt x="1821180" y="66040"/>
                  <a:pt x="1842770" y="72390"/>
                  <a:pt x="1863090" y="80010"/>
                </a:cubicBezTo>
                <a:lnTo>
                  <a:pt x="81280" y="1861820"/>
                </a:lnTo>
                <a:close/>
                <a:moveTo>
                  <a:pt x="1597660" y="15240"/>
                </a:moveTo>
                <a:cubicBezTo>
                  <a:pt x="1573530" y="11430"/>
                  <a:pt x="1548130" y="8890"/>
                  <a:pt x="1524000" y="6350"/>
                </a:cubicBezTo>
                <a:lnTo>
                  <a:pt x="6350" y="1524000"/>
                </a:lnTo>
                <a:cubicBezTo>
                  <a:pt x="8890" y="1548130"/>
                  <a:pt x="11430" y="1573530"/>
                  <a:pt x="15240" y="1597660"/>
                </a:cubicBezTo>
                <a:lnTo>
                  <a:pt x="1597660" y="15240"/>
                </a:lnTo>
                <a:close/>
                <a:moveTo>
                  <a:pt x="2189480" y="248920"/>
                </a:moveTo>
                <a:cubicBezTo>
                  <a:pt x="2172970" y="237490"/>
                  <a:pt x="2156460" y="226060"/>
                  <a:pt x="2139950" y="215900"/>
                </a:cubicBezTo>
                <a:lnTo>
                  <a:pt x="215900" y="2139950"/>
                </a:lnTo>
                <a:cubicBezTo>
                  <a:pt x="226060" y="2156460"/>
                  <a:pt x="237490" y="2172970"/>
                  <a:pt x="248920" y="2189480"/>
                </a:cubicBezTo>
                <a:lnTo>
                  <a:pt x="2189480" y="248920"/>
                </a:lnTo>
                <a:close/>
                <a:moveTo>
                  <a:pt x="1979930" y="128270"/>
                </a:moveTo>
                <a:cubicBezTo>
                  <a:pt x="1960880" y="119380"/>
                  <a:pt x="1941830" y="110490"/>
                  <a:pt x="1922780" y="102870"/>
                </a:cubicBezTo>
                <a:lnTo>
                  <a:pt x="104140" y="1921510"/>
                </a:lnTo>
                <a:cubicBezTo>
                  <a:pt x="111760" y="1940560"/>
                  <a:pt x="120650" y="1959610"/>
                  <a:pt x="129540" y="1978660"/>
                </a:cubicBezTo>
                <a:lnTo>
                  <a:pt x="1979930" y="128270"/>
                </a:lnTo>
                <a:close/>
                <a:moveTo>
                  <a:pt x="2087880" y="185420"/>
                </a:moveTo>
                <a:cubicBezTo>
                  <a:pt x="2070100" y="175260"/>
                  <a:pt x="2052320" y="165100"/>
                  <a:pt x="2034540" y="156210"/>
                </a:cubicBezTo>
                <a:lnTo>
                  <a:pt x="154940" y="2035810"/>
                </a:lnTo>
                <a:cubicBezTo>
                  <a:pt x="163830" y="2053590"/>
                  <a:pt x="173990" y="2071370"/>
                  <a:pt x="184150" y="2089150"/>
                </a:cubicBezTo>
                <a:lnTo>
                  <a:pt x="2087880" y="185420"/>
                </a:lnTo>
                <a:close/>
                <a:moveTo>
                  <a:pt x="834390" y="116840"/>
                </a:moveTo>
                <a:cubicBezTo>
                  <a:pt x="774700" y="143510"/>
                  <a:pt x="716280" y="173990"/>
                  <a:pt x="660400" y="208280"/>
                </a:cubicBezTo>
                <a:lnTo>
                  <a:pt x="208280" y="660400"/>
                </a:lnTo>
                <a:cubicBezTo>
                  <a:pt x="172720" y="716280"/>
                  <a:pt x="142240" y="774700"/>
                  <a:pt x="116840" y="834390"/>
                </a:cubicBezTo>
                <a:lnTo>
                  <a:pt x="834390" y="116840"/>
                </a:lnTo>
                <a:close/>
                <a:moveTo>
                  <a:pt x="1363980" y="0"/>
                </a:moveTo>
                <a:lnTo>
                  <a:pt x="0" y="1363980"/>
                </a:lnTo>
                <a:cubicBezTo>
                  <a:pt x="0" y="1391920"/>
                  <a:pt x="0" y="1418590"/>
                  <a:pt x="1270" y="1446530"/>
                </a:cubicBezTo>
                <a:lnTo>
                  <a:pt x="1445260" y="1270"/>
                </a:lnTo>
                <a:cubicBezTo>
                  <a:pt x="1418590" y="0"/>
                  <a:pt x="1390650" y="0"/>
                  <a:pt x="1363980" y="0"/>
                </a:cubicBezTo>
                <a:close/>
                <a:moveTo>
                  <a:pt x="2787650" y="1386840"/>
                </a:moveTo>
                <a:lnTo>
                  <a:pt x="1386840" y="2787650"/>
                </a:lnTo>
                <a:cubicBezTo>
                  <a:pt x="1414780" y="2787650"/>
                  <a:pt x="1443990" y="2787650"/>
                  <a:pt x="1471930" y="2785110"/>
                </a:cubicBezTo>
                <a:lnTo>
                  <a:pt x="2785110" y="1471930"/>
                </a:lnTo>
                <a:cubicBezTo>
                  <a:pt x="2786380" y="1443990"/>
                  <a:pt x="2787650" y="1414780"/>
                  <a:pt x="2787650" y="1386840"/>
                </a:cubicBezTo>
                <a:close/>
                <a:moveTo>
                  <a:pt x="2283460" y="321310"/>
                </a:moveTo>
                <a:cubicBezTo>
                  <a:pt x="2268220" y="308610"/>
                  <a:pt x="2252980" y="295910"/>
                  <a:pt x="2237740" y="284480"/>
                </a:cubicBezTo>
                <a:lnTo>
                  <a:pt x="284480" y="2237740"/>
                </a:lnTo>
                <a:cubicBezTo>
                  <a:pt x="295910" y="2252980"/>
                  <a:pt x="308610" y="2268220"/>
                  <a:pt x="321310" y="2283460"/>
                </a:cubicBezTo>
                <a:lnTo>
                  <a:pt x="2283460" y="321310"/>
                </a:lnTo>
                <a:close/>
                <a:moveTo>
                  <a:pt x="1276350" y="5080"/>
                </a:moveTo>
                <a:cubicBezTo>
                  <a:pt x="1244600" y="7620"/>
                  <a:pt x="1214120" y="11430"/>
                  <a:pt x="1182370" y="16510"/>
                </a:cubicBezTo>
                <a:lnTo>
                  <a:pt x="16510" y="1182370"/>
                </a:lnTo>
                <a:cubicBezTo>
                  <a:pt x="11430" y="1214120"/>
                  <a:pt x="7620" y="1244600"/>
                  <a:pt x="5080" y="1276350"/>
                </a:cubicBezTo>
                <a:lnTo>
                  <a:pt x="1276350" y="5080"/>
                </a:lnTo>
                <a:close/>
                <a:moveTo>
                  <a:pt x="1080770" y="35560"/>
                </a:moveTo>
                <a:cubicBezTo>
                  <a:pt x="1042670" y="44450"/>
                  <a:pt x="1004570" y="54610"/>
                  <a:pt x="966470" y="67310"/>
                </a:cubicBezTo>
                <a:lnTo>
                  <a:pt x="66040" y="966470"/>
                </a:lnTo>
                <a:cubicBezTo>
                  <a:pt x="54610" y="1004570"/>
                  <a:pt x="43180" y="1041400"/>
                  <a:pt x="34290" y="1080770"/>
                </a:cubicBezTo>
                <a:lnTo>
                  <a:pt x="1080770" y="35560"/>
                </a:lnTo>
                <a:close/>
                <a:moveTo>
                  <a:pt x="1734820" y="41910"/>
                </a:moveTo>
                <a:cubicBezTo>
                  <a:pt x="1711960" y="36830"/>
                  <a:pt x="1690370" y="31750"/>
                  <a:pt x="1667510" y="26670"/>
                </a:cubicBezTo>
                <a:lnTo>
                  <a:pt x="26670" y="1667510"/>
                </a:lnTo>
                <a:cubicBezTo>
                  <a:pt x="31750" y="1690370"/>
                  <a:pt x="36830" y="1711960"/>
                  <a:pt x="41910" y="1734820"/>
                </a:cubicBezTo>
                <a:lnTo>
                  <a:pt x="1734820" y="41910"/>
                </a:lnTo>
                <a:close/>
                <a:moveTo>
                  <a:pt x="2762250" y="1659890"/>
                </a:moveTo>
                <a:cubicBezTo>
                  <a:pt x="2768600" y="1626870"/>
                  <a:pt x="2773680" y="1595120"/>
                  <a:pt x="2777490" y="1562100"/>
                </a:cubicBezTo>
                <a:lnTo>
                  <a:pt x="1562100" y="2777490"/>
                </a:lnTo>
                <a:cubicBezTo>
                  <a:pt x="1595120" y="2773680"/>
                  <a:pt x="1628140" y="2768600"/>
                  <a:pt x="1659890" y="2762250"/>
                </a:cubicBezTo>
                <a:lnTo>
                  <a:pt x="2762250" y="1659890"/>
                </a:lnTo>
                <a:close/>
                <a:moveTo>
                  <a:pt x="2785110" y="1306830"/>
                </a:moveTo>
                <a:cubicBezTo>
                  <a:pt x="2783840" y="1281430"/>
                  <a:pt x="2781300" y="1256030"/>
                  <a:pt x="2778760" y="1230630"/>
                </a:cubicBezTo>
                <a:lnTo>
                  <a:pt x="1230630" y="2777490"/>
                </a:lnTo>
                <a:cubicBezTo>
                  <a:pt x="1256030" y="2780030"/>
                  <a:pt x="1281430" y="2782570"/>
                  <a:pt x="1306830" y="2783840"/>
                </a:cubicBezTo>
                <a:lnTo>
                  <a:pt x="2785110" y="1306830"/>
                </a:lnTo>
                <a:close/>
                <a:moveTo>
                  <a:pt x="2767330" y="1158240"/>
                </a:moveTo>
                <a:cubicBezTo>
                  <a:pt x="2763520" y="1135380"/>
                  <a:pt x="2758440" y="1112520"/>
                  <a:pt x="2753360" y="1089660"/>
                </a:cubicBezTo>
                <a:lnTo>
                  <a:pt x="1088390" y="2753360"/>
                </a:lnTo>
                <a:cubicBezTo>
                  <a:pt x="1111250" y="2758440"/>
                  <a:pt x="1134110" y="2763520"/>
                  <a:pt x="1156970" y="2767330"/>
                </a:cubicBezTo>
                <a:lnTo>
                  <a:pt x="2767330" y="1158240"/>
                </a:lnTo>
                <a:close/>
                <a:moveTo>
                  <a:pt x="2369820" y="398780"/>
                </a:moveTo>
                <a:cubicBezTo>
                  <a:pt x="2355850" y="384810"/>
                  <a:pt x="2341880" y="372110"/>
                  <a:pt x="2327910" y="358140"/>
                </a:cubicBezTo>
                <a:lnTo>
                  <a:pt x="359410" y="2326640"/>
                </a:lnTo>
                <a:cubicBezTo>
                  <a:pt x="372110" y="2340610"/>
                  <a:pt x="386080" y="2354580"/>
                  <a:pt x="400050" y="2368550"/>
                </a:cubicBezTo>
                <a:lnTo>
                  <a:pt x="2369820" y="398780"/>
                </a:lnTo>
                <a:close/>
                <a:moveTo>
                  <a:pt x="2451100" y="2301240"/>
                </a:moveTo>
                <a:cubicBezTo>
                  <a:pt x="2520950" y="2219960"/>
                  <a:pt x="2579370" y="2133600"/>
                  <a:pt x="2627630" y="2042160"/>
                </a:cubicBezTo>
                <a:lnTo>
                  <a:pt x="2042160" y="2627630"/>
                </a:lnTo>
                <a:cubicBezTo>
                  <a:pt x="2133600" y="2579370"/>
                  <a:pt x="2219960" y="2520950"/>
                  <a:pt x="2301240" y="2451100"/>
                </a:cubicBezTo>
                <a:lnTo>
                  <a:pt x="2451100" y="2301240"/>
                </a:lnTo>
                <a:close/>
                <a:moveTo>
                  <a:pt x="2736850" y="1023620"/>
                </a:moveTo>
                <a:cubicBezTo>
                  <a:pt x="2730500" y="1002030"/>
                  <a:pt x="2724150" y="981710"/>
                  <a:pt x="2717800" y="960120"/>
                </a:cubicBezTo>
                <a:lnTo>
                  <a:pt x="960120" y="2717800"/>
                </a:lnTo>
                <a:cubicBezTo>
                  <a:pt x="981710" y="2724150"/>
                  <a:pt x="1002030" y="2730500"/>
                  <a:pt x="1023620" y="2736850"/>
                </a:cubicBezTo>
                <a:lnTo>
                  <a:pt x="2736850" y="1023620"/>
                </a:lnTo>
                <a:close/>
                <a:moveTo>
                  <a:pt x="2696210" y="1892300"/>
                </a:moveTo>
                <a:cubicBezTo>
                  <a:pt x="2711450" y="1851660"/>
                  <a:pt x="2725420" y="1811020"/>
                  <a:pt x="2736850" y="1769110"/>
                </a:cubicBezTo>
                <a:lnTo>
                  <a:pt x="1769110" y="2736850"/>
                </a:lnTo>
                <a:cubicBezTo>
                  <a:pt x="1811020" y="2725420"/>
                  <a:pt x="1851660" y="2711450"/>
                  <a:pt x="1892300" y="2696210"/>
                </a:cubicBezTo>
                <a:lnTo>
                  <a:pt x="2696210" y="1892300"/>
                </a:lnTo>
                <a:close/>
                <a:moveTo>
                  <a:pt x="2523490" y="576580"/>
                </a:moveTo>
                <a:cubicBezTo>
                  <a:pt x="2512060" y="561340"/>
                  <a:pt x="2500630" y="544830"/>
                  <a:pt x="2487930" y="529590"/>
                </a:cubicBezTo>
                <a:lnTo>
                  <a:pt x="529590" y="2486660"/>
                </a:lnTo>
                <a:cubicBezTo>
                  <a:pt x="544830" y="2499360"/>
                  <a:pt x="561340" y="2510790"/>
                  <a:pt x="576580" y="2522220"/>
                </a:cubicBezTo>
                <a:lnTo>
                  <a:pt x="2523490" y="576580"/>
                </a:lnTo>
                <a:close/>
                <a:moveTo>
                  <a:pt x="2696210" y="899160"/>
                </a:moveTo>
                <a:cubicBezTo>
                  <a:pt x="2688590" y="878840"/>
                  <a:pt x="2680970" y="859790"/>
                  <a:pt x="2672080" y="840740"/>
                </a:cubicBezTo>
                <a:lnTo>
                  <a:pt x="839470" y="2673350"/>
                </a:lnTo>
                <a:cubicBezTo>
                  <a:pt x="858520" y="2682240"/>
                  <a:pt x="878840" y="2689860"/>
                  <a:pt x="897890" y="2697480"/>
                </a:cubicBezTo>
                <a:lnTo>
                  <a:pt x="2696210" y="899160"/>
                </a:lnTo>
                <a:close/>
                <a:moveTo>
                  <a:pt x="2449830" y="483870"/>
                </a:moveTo>
                <a:cubicBezTo>
                  <a:pt x="2437130" y="468630"/>
                  <a:pt x="2424430" y="454660"/>
                  <a:pt x="2410460" y="440690"/>
                </a:cubicBezTo>
                <a:lnTo>
                  <a:pt x="440690" y="2410460"/>
                </a:lnTo>
                <a:cubicBezTo>
                  <a:pt x="454660" y="2424430"/>
                  <a:pt x="469900" y="2437130"/>
                  <a:pt x="483870" y="2449830"/>
                </a:cubicBezTo>
                <a:lnTo>
                  <a:pt x="2449830" y="483870"/>
                </a:lnTo>
                <a:close/>
                <a:moveTo>
                  <a:pt x="2588260" y="675640"/>
                </a:moveTo>
                <a:cubicBezTo>
                  <a:pt x="2578100" y="659130"/>
                  <a:pt x="2567940" y="641350"/>
                  <a:pt x="2556510" y="624840"/>
                </a:cubicBezTo>
                <a:lnTo>
                  <a:pt x="624840" y="2556510"/>
                </a:lnTo>
                <a:cubicBezTo>
                  <a:pt x="641350" y="2567940"/>
                  <a:pt x="657860" y="2578100"/>
                  <a:pt x="675640" y="2588260"/>
                </a:cubicBezTo>
                <a:lnTo>
                  <a:pt x="2588260" y="675640"/>
                </a:lnTo>
                <a:close/>
                <a:moveTo>
                  <a:pt x="2646680" y="783590"/>
                </a:moveTo>
                <a:cubicBezTo>
                  <a:pt x="2637790" y="765810"/>
                  <a:pt x="2628900" y="746760"/>
                  <a:pt x="2618740" y="728980"/>
                </a:cubicBezTo>
                <a:lnTo>
                  <a:pt x="728980" y="2618740"/>
                </a:lnTo>
                <a:cubicBezTo>
                  <a:pt x="746760" y="2628900"/>
                  <a:pt x="764540" y="2637790"/>
                  <a:pt x="783590" y="2646680"/>
                </a:cubicBezTo>
                <a:lnTo>
                  <a:pt x="2646680" y="78359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6531B7A5-A661-2EC9-B9F7-1FC1E90ED503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4A68E271-83B4-8306-9D6B-E34A93E003B6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EEBAE75-886A-A121-0AFE-0C93D8999031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987D4BAB-1E5A-4F97-4636-9D1722B03AFE}"/>
              </a:ext>
            </a:extLst>
          </p:cNvPr>
          <p:cNvGrpSpPr/>
          <p:nvPr/>
        </p:nvGrpSpPr>
        <p:grpSpPr>
          <a:xfrm>
            <a:off x="752819" y="712259"/>
            <a:ext cx="16813358" cy="9345145"/>
            <a:chOff x="0" y="0"/>
            <a:chExt cx="1792014" cy="165552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44CA6A0-7487-8E01-86D8-D707A4EDB342}"/>
                </a:ext>
              </a:extLst>
            </p:cNvPr>
            <p:cNvSpPr/>
            <p:nvPr/>
          </p:nvSpPr>
          <p:spPr>
            <a:xfrm>
              <a:off x="48260" y="4826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34A04E1-15CB-0408-6AF8-1FF7C13B798E}"/>
                </a:ext>
              </a:extLst>
            </p:cNvPr>
            <p:cNvSpPr/>
            <p:nvPr/>
          </p:nvSpPr>
          <p:spPr>
            <a:xfrm>
              <a:off x="6350" y="6350"/>
              <a:ext cx="1743754" cy="1607267"/>
            </a:xfrm>
            <a:custGeom>
              <a:avLst/>
              <a:gdLst/>
              <a:ahLst/>
              <a:cxnLst/>
              <a:rect l="l" t="t" r="r" b="b"/>
              <a:pathLst>
                <a:path w="1743754" h="1607267">
                  <a:moveTo>
                    <a:pt x="0" y="0"/>
                  </a:moveTo>
                  <a:lnTo>
                    <a:pt x="1743754" y="0"/>
                  </a:lnTo>
                  <a:lnTo>
                    <a:pt x="1743754" y="1607267"/>
                  </a:lnTo>
                  <a:lnTo>
                    <a:pt x="0" y="160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9DE9963-5290-27F3-BB25-EE359A37BE87}"/>
                </a:ext>
              </a:extLst>
            </p:cNvPr>
            <p:cNvSpPr/>
            <p:nvPr/>
          </p:nvSpPr>
          <p:spPr>
            <a:xfrm>
              <a:off x="0" y="0"/>
              <a:ext cx="1756454" cy="1619967"/>
            </a:xfrm>
            <a:custGeom>
              <a:avLst/>
              <a:gdLst/>
              <a:ahLst/>
              <a:cxnLst/>
              <a:rect l="l" t="t" r="r" b="b"/>
              <a:pathLst>
                <a:path w="1756454" h="1619967">
                  <a:moveTo>
                    <a:pt x="1756454" y="1619967"/>
                  </a:moveTo>
                  <a:lnTo>
                    <a:pt x="0" y="1619967"/>
                  </a:lnTo>
                  <a:lnTo>
                    <a:pt x="0" y="0"/>
                  </a:lnTo>
                  <a:lnTo>
                    <a:pt x="1756454" y="0"/>
                  </a:lnTo>
                  <a:lnTo>
                    <a:pt x="1756454" y="1619967"/>
                  </a:lnTo>
                  <a:close/>
                  <a:moveTo>
                    <a:pt x="12700" y="1607267"/>
                  </a:moveTo>
                  <a:lnTo>
                    <a:pt x="1743754" y="1607267"/>
                  </a:lnTo>
                  <a:lnTo>
                    <a:pt x="1743754" y="12700"/>
                  </a:lnTo>
                  <a:lnTo>
                    <a:pt x="12700" y="12700"/>
                  </a:lnTo>
                  <a:lnTo>
                    <a:pt x="12700" y="1607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8" name="Group 13">
            <a:extLst>
              <a:ext uri="{FF2B5EF4-FFF2-40B4-BE49-F238E27FC236}">
                <a16:creationId xmlns:a16="http://schemas.microsoft.com/office/drawing/2014/main" id="{B25BC58E-A081-90E6-D70F-D11363BB9A7A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6BCCBF15-F88D-7EE1-9D42-9ADCACB7344C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4CB18B8B-A6E0-BE08-9D11-41C1A363B3D2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1" name="TextBox 16">
              <a:extLst>
                <a:ext uri="{FF2B5EF4-FFF2-40B4-BE49-F238E27FC236}">
                  <a16:creationId xmlns:a16="http://schemas.microsoft.com/office/drawing/2014/main" id="{900909C1-DDD6-2FD3-A5EC-B8986AA218FD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F0594BCB-8555-1163-BFF5-F950E2C031F4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E204E5FE-68CF-5821-0BB2-AFCCF21A4559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64" name="Group 13">
            <a:extLst>
              <a:ext uri="{FF2B5EF4-FFF2-40B4-BE49-F238E27FC236}">
                <a16:creationId xmlns:a16="http://schemas.microsoft.com/office/drawing/2014/main" id="{B11C8715-4289-2250-312C-ABB05CA066B8}"/>
              </a:ext>
            </a:extLst>
          </p:cNvPr>
          <p:cNvGrpSpPr/>
          <p:nvPr/>
        </p:nvGrpSpPr>
        <p:grpSpPr>
          <a:xfrm>
            <a:off x="10937219" y="2773204"/>
            <a:ext cx="5098553" cy="5675693"/>
            <a:chOff x="0" y="-19050"/>
            <a:chExt cx="6798070" cy="7567590"/>
          </a:xfrm>
        </p:grpSpPr>
        <p:sp>
          <p:nvSpPr>
            <p:cNvPr id="65" name="TextBox 14">
              <a:extLst>
                <a:ext uri="{FF2B5EF4-FFF2-40B4-BE49-F238E27FC236}">
                  <a16:creationId xmlns:a16="http://schemas.microsoft.com/office/drawing/2014/main" id="{B4B5848E-0BD8-A2A2-B589-F482EB6EB974}"/>
                </a:ext>
              </a:extLst>
            </p:cNvPr>
            <p:cNvSpPr txBox="1"/>
            <p:nvPr/>
          </p:nvSpPr>
          <p:spPr>
            <a:xfrm>
              <a:off x="0" y="1728385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6" name="TextBox 15">
              <a:extLst>
                <a:ext uri="{FF2B5EF4-FFF2-40B4-BE49-F238E27FC236}">
                  <a16:creationId xmlns:a16="http://schemas.microsoft.com/office/drawing/2014/main" id="{490E300F-B0C4-E6EF-8DBF-39123AEB6910}"/>
                </a:ext>
              </a:extLst>
            </p:cNvPr>
            <p:cNvSpPr txBox="1"/>
            <p:nvPr/>
          </p:nvSpPr>
          <p:spPr>
            <a:xfrm>
              <a:off x="0" y="-1905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  <p:sp>
          <p:nvSpPr>
            <p:cNvPr id="67" name="TextBox 16">
              <a:extLst>
                <a:ext uri="{FF2B5EF4-FFF2-40B4-BE49-F238E27FC236}">
                  <a16:creationId xmlns:a16="http://schemas.microsoft.com/office/drawing/2014/main" id="{6D5E7881-FB61-BFB0-9610-D7EBCBF486A8}"/>
                </a:ext>
              </a:extLst>
            </p:cNvPr>
            <p:cNvSpPr txBox="1"/>
            <p:nvPr/>
          </p:nvSpPr>
          <p:spPr>
            <a:xfrm>
              <a:off x="0" y="346312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47CF503-92D3-222A-DE0C-6BED3D64B9E5}"/>
                </a:ext>
              </a:extLst>
            </p:cNvPr>
            <p:cNvSpPr txBox="1"/>
            <p:nvPr/>
          </p:nvSpPr>
          <p:spPr>
            <a:xfrm>
              <a:off x="0" y="4893055"/>
              <a:ext cx="6798070" cy="602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latin typeface="M+"/>
              </a:endParaRPr>
            </a:p>
          </p:txBody>
        </p:sp>
        <p:sp>
          <p:nvSpPr>
            <p:cNvPr id="69" name="TextBox 18">
              <a:extLst>
                <a:ext uri="{FF2B5EF4-FFF2-40B4-BE49-F238E27FC236}">
                  <a16:creationId xmlns:a16="http://schemas.microsoft.com/office/drawing/2014/main" id="{468F79F8-59FE-A41C-343C-794699CD414E}"/>
                </a:ext>
              </a:extLst>
            </p:cNvPr>
            <p:cNvSpPr txBox="1"/>
            <p:nvPr/>
          </p:nvSpPr>
          <p:spPr>
            <a:xfrm>
              <a:off x="0" y="6932590"/>
              <a:ext cx="6798070" cy="61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99"/>
                </a:lnSpc>
              </a:pPr>
              <a:endParaRPr lang="en-US" sz="2999">
                <a:solidFill>
                  <a:srgbClr val="000000"/>
                </a:solidFill>
                <a:ea typeface="M+"/>
              </a:endParaRPr>
            </a:p>
          </p:txBody>
        </p:sp>
      </p:grpSp>
      <p:grpSp>
        <p:nvGrpSpPr>
          <p:cNvPr id="70" name="Group 19">
            <a:extLst>
              <a:ext uri="{FF2B5EF4-FFF2-40B4-BE49-F238E27FC236}">
                <a16:creationId xmlns:a16="http://schemas.microsoft.com/office/drawing/2014/main" id="{FB620EAD-5F69-4C2A-2440-322763C5685B}"/>
              </a:ext>
            </a:extLst>
          </p:cNvPr>
          <p:cNvGrpSpPr/>
          <p:nvPr/>
        </p:nvGrpSpPr>
        <p:grpSpPr>
          <a:xfrm>
            <a:off x="1230537" y="172741"/>
            <a:ext cx="23534815" cy="6599608"/>
            <a:chOff x="0" y="-9525"/>
            <a:chExt cx="9739169" cy="13431839"/>
          </a:xfrm>
        </p:grpSpPr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BA8FC24E-56CA-4941-8BD6-A66A28EE1789}"/>
                </a:ext>
              </a:extLst>
            </p:cNvPr>
            <p:cNvSpPr txBox="1"/>
            <p:nvPr/>
          </p:nvSpPr>
          <p:spPr>
            <a:xfrm>
              <a:off x="0" y="-9525"/>
              <a:ext cx="2545504" cy="66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endParaRPr lang="en-US" sz="4400">
                <a:solidFill>
                  <a:srgbClr val="000000"/>
                </a:solidFill>
                <a:ea typeface="Noto Sans JP Bold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59C789E-63AE-1D05-847E-E0706FEC83D2}"/>
                </a:ext>
              </a:extLst>
            </p:cNvPr>
            <p:cNvSpPr txBox="1"/>
            <p:nvPr/>
          </p:nvSpPr>
          <p:spPr>
            <a:xfrm>
              <a:off x="3079211" y="11778011"/>
              <a:ext cx="6659958" cy="16443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endParaRPr lang="en-US" altLang="ja-JP" sz="5400" u="sng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4F55BD4-5630-1FE1-AD31-4469E89BF1D8}"/>
              </a:ext>
            </a:extLst>
          </p:cNvPr>
          <p:cNvSpPr txBox="1"/>
          <p:nvPr/>
        </p:nvSpPr>
        <p:spPr>
          <a:xfrm>
            <a:off x="1055460" y="914773"/>
            <a:ext cx="1022888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④コモンズツアー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10266860-B818-B386-560A-4C45C6A87456}"/>
              </a:ext>
            </a:extLst>
          </p:cNvPr>
          <p:cNvSpPr txBox="1"/>
          <p:nvPr/>
        </p:nvSpPr>
        <p:spPr>
          <a:xfrm>
            <a:off x="1230536" y="2016566"/>
            <a:ext cx="12067009" cy="15992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学内各所にあるコモンズ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(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学習スペース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)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を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ＭＳ Ｐゴシック"/>
              </a:rPr>
              <a:t>LA</a:t>
            </a:r>
            <a:r>
              <a:rPr kumimoji="1" lang="ja-JP" alt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がご案内します！</a:t>
            </a:r>
            <a:endParaRPr lang="en-US" altLang="ja-JP" sz="4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A9E0C6B-97C3-8019-1E44-F2F59585362A}"/>
              </a:ext>
            </a:extLst>
          </p:cNvPr>
          <p:cNvSpPr txBox="1"/>
          <p:nvPr/>
        </p:nvSpPr>
        <p:spPr>
          <a:xfrm>
            <a:off x="1164594" y="3578822"/>
            <a:ext cx="13083973" cy="1151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SoeiKakugothicUB"/>
                <a:ea typeface="HGSSoeiKakugothicUB"/>
              </a:rPr>
              <a:t>ゼミで、友達と、一人でもご参加いただけます！</a:t>
            </a:r>
            <a:endParaRPr lang="en-US" altLang="ja-JP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</a:endParaRPr>
          </a:p>
          <a:p>
            <a:endParaRPr kumimoji="1" lang="ja-JP" altLang="en-US"/>
          </a:p>
        </p:txBody>
      </p:sp>
      <p:pic>
        <p:nvPicPr>
          <p:cNvPr id="74" name="図 73" descr="QR コード&#10;&#10;説明は自動で生成されたものです">
            <a:extLst>
              <a:ext uri="{FF2B5EF4-FFF2-40B4-BE49-F238E27FC236}">
                <a16:creationId xmlns:a16="http://schemas.microsoft.com/office/drawing/2014/main" id="{2A75B96E-26C2-42B6-97E8-1DD327F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889" y="6045579"/>
            <a:ext cx="2130301" cy="2080505"/>
          </a:xfrm>
          <a:prstGeom prst="rect">
            <a:avLst/>
          </a:prstGeom>
        </p:spPr>
      </p:pic>
      <p:pic>
        <p:nvPicPr>
          <p:cNvPr id="75" name="図 74" descr="QR コード&#10;&#10;説明は自動で生成されたものです">
            <a:extLst>
              <a:ext uri="{FF2B5EF4-FFF2-40B4-BE49-F238E27FC236}">
                <a16:creationId xmlns:a16="http://schemas.microsoft.com/office/drawing/2014/main" id="{3E349978-FAFD-4CB7-D460-186B2C29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t="19973" r="34" b="17561"/>
          <a:stretch/>
        </p:blipFill>
        <p:spPr>
          <a:xfrm>
            <a:off x="14481321" y="6031156"/>
            <a:ext cx="2152035" cy="2080505"/>
          </a:xfrm>
          <a:prstGeom prst="rect">
            <a:avLst/>
          </a:prstGeom>
        </p:spPr>
      </p:pic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EB1C9DF0-E77A-15E7-3B82-823CD83595F5}"/>
              </a:ext>
            </a:extLst>
          </p:cNvPr>
          <p:cNvSpPr txBox="1"/>
          <p:nvPr/>
        </p:nvSpPr>
        <p:spPr>
          <a:xfrm flipH="1">
            <a:off x="12672014" y="5279139"/>
            <a:ext cx="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X</a:t>
            </a:r>
            <a:endParaRPr kumimoji="1" lang="ja-JP" altLang="en-US" sz="3600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4EE8BE8-5598-1A08-9FAB-5508CF05EE75}"/>
              </a:ext>
            </a:extLst>
          </p:cNvPr>
          <p:cNvSpPr txBox="1"/>
          <p:nvPr/>
        </p:nvSpPr>
        <p:spPr>
          <a:xfrm flipH="1">
            <a:off x="14484550" y="5272722"/>
            <a:ext cx="234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Instagram</a:t>
            </a:r>
            <a:endParaRPr kumimoji="1" lang="ja-JP" altLang="en-US" sz="3600" b="1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0C696D-9477-BC4A-74D4-1F4B334F7F39}"/>
              </a:ext>
            </a:extLst>
          </p:cNvPr>
          <p:cNvSpPr txBox="1"/>
          <p:nvPr/>
        </p:nvSpPr>
        <p:spPr>
          <a:xfrm>
            <a:off x="1187345" y="5135080"/>
            <a:ext cx="852537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ja-JP" altLang="en-US" sz="5400">
                <a:latin typeface="HGSSoeiKakugothicUB"/>
                <a:ea typeface="HGSSoeiKakugothicUB"/>
              </a:rPr>
              <a:t>⑤</a:t>
            </a:r>
            <a:r>
              <a:rPr kumimoji="1" lang="ja-JP" altLang="en-US" sz="4800" b="1">
                <a:latin typeface="HGSSoeiKakugothicUB"/>
                <a:ea typeface="HGSSoeiKakugothicUB"/>
              </a:rPr>
              <a:t>SNS</a:t>
            </a:r>
            <a:endParaRPr lang="ja-JP" altLang="en-US" sz="4800" b="1">
              <a:latin typeface="HGSSoeiKakugothicUB"/>
              <a:ea typeface="HGSSoeiKakugothicUB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B406A7-0315-CD67-9130-96C2C2EA0AAC}"/>
              </a:ext>
            </a:extLst>
          </p:cNvPr>
          <p:cNvSpPr txBox="1"/>
          <p:nvPr/>
        </p:nvSpPr>
        <p:spPr>
          <a:xfrm>
            <a:off x="1181912" y="6047126"/>
            <a:ext cx="10651976" cy="27161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100"/>
              </a:lnSpc>
              <a:defRPr/>
            </a:pPr>
            <a:r>
              <a:rPr lang="ja-JP" altLang="en-US" sz="4000" b="1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 X・Instagram</a:t>
            </a: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も運営しています！</a:t>
            </a:r>
            <a:br>
              <a:rPr lang="ja-JP" altLang="en-US" sz="4000" dirty="0">
                <a:latin typeface="HGSSoeiKakugothicUB"/>
                <a:ea typeface="HGSSoeiKakugothicUB"/>
                <a:cs typeface="Calibri"/>
              </a:rPr>
            </a:br>
            <a:r>
              <a:rPr lang="ja-JP" altLang="en-US" sz="4000">
                <a:solidFill>
                  <a:prstClr val="black"/>
                </a:solidFill>
                <a:latin typeface="HGSSoeiKakugothicUB"/>
                <a:ea typeface="HGSSoeiKakugothicUB"/>
                <a:cs typeface="Calibri"/>
              </a:rPr>
              <a:t>学習ルームの空き情報やLA考案の企画も発信しています。</a:t>
            </a:r>
            <a:endParaRPr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SoeiKakugothicUB"/>
              <a:ea typeface="HGSSoeiKakugothicUB"/>
              <a:cs typeface="Calibri"/>
            </a:endParaRP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88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3CF89BD9443F0543972EFDEC6BA8FF52" ma:contentTypeVersion="24" ma:contentTypeDescription="新しいドキュメントを作成します。" ma:contentTypeScope="" ma:versionID="264a88f63d0277cacd26fd46bd8b50c3">
  <xsd:schema xmlns:xsd="http://www.w3.org/2001/XMLSchema" xmlns:xs="http://www.w3.org/2001/XMLSchema" xmlns:p="http://schemas.microsoft.com/office/2006/metadata/properties" xmlns:ns2="e491182c-551b-4a70-a76e-751670e205b0" xmlns:ns3="a217dd86-1676-4b35-bc6f-7047ebd0a1bc" targetNamespace="http://schemas.microsoft.com/office/2006/metadata/properties" ma:root="true" ma:fieldsID="598c52d14771fbb47be62d1b32241a6c" ns2:_="" ns3:_="">
    <xsd:import namespace="e491182c-551b-4a70-a76e-751670e205b0"/>
    <xsd:import namespace="a217dd86-1676-4b35-bc6f-7047ebd0a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_x5185__x5bb9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1182c-551b-4a70-a76e-751670e20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fbc8a328-ae27-4ed9-8450-ab75b797f1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x5185__x5bb9_" ma:index="24" nillable="true" ma:displayName="内容" ma:description="フォルダーの内容です。" ma:format="Dropdown" ma:internalName="_x5185__x5bb9_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7dd86-1676-4b35-bc6f-7047ebd0a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0dc634e-cf74-499d-8167-71dd0c5927de}" ma:internalName="TaxCatchAll" ma:showField="CatchAllData" ma:web="a217dd86-1676-4b35-bc6f-7047ebd0a1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5185__x5bb9_ xmlns="e491182c-551b-4a70-a76e-751670e205b0" xsi:nil="true"/>
    <TaxCatchAll xmlns="a217dd86-1676-4b35-bc6f-7047ebd0a1bc" xsi:nil="true"/>
    <lcf76f155ced4ddcb4097134ff3c332f xmlns="e491182c-551b-4a70-a76e-751670e205b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AF924C-6EC7-4426-92DB-502ABB105BF5}">
  <ds:schemaRefs>
    <ds:schemaRef ds:uri="a217dd86-1676-4b35-bc6f-7047ebd0a1bc"/>
    <ds:schemaRef ds:uri="e491182c-551b-4a70-a76e-751670e205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58D1B5D-9B53-4075-A256-BE2A556B02E0}">
  <ds:schemaRefs>
    <ds:schemaRef ds:uri="http://www.w3.org/XML/1998/namespace"/>
    <ds:schemaRef ds:uri="http://schemas.openxmlformats.org/package/2006/metadata/core-properties"/>
    <ds:schemaRef ds:uri="http://purl.org/dc/dcmitype/"/>
    <ds:schemaRef ds:uri="a217dd86-1676-4b35-bc6f-7047ebd0a1bc"/>
    <ds:schemaRef ds:uri="http://schemas.microsoft.com/office/2006/metadata/properties"/>
    <ds:schemaRef ds:uri="http://purl.org/dc/elements/1.1/"/>
    <ds:schemaRef ds:uri="http://purl.org/dc/terms/"/>
    <ds:schemaRef ds:uri="e491182c-551b-4a70-a76e-751670e205b0"/>
    <ds:schemaRef ds:uri="http://schemas.microsoft.com/office/2006/documentManagement/typ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9C25CAC-304C-4D90-9A0E-3C887FBFD2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</TotalTime>
  <Words>697</Words>
  <Application>Microsoft Office PowerPoint</Application>
  <PresentationFormat>ユーザー設定</PresentationFormat>
  <Paragraphs>79</Paragraphs>
  <Slides>4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>柴田悠帆</dc:creator>
  <cp:lastModifiedBy>神谷　奈歩</cp:lastModifiedBy>
  <cp:revision>5</cp:revision>
  <dcterms:created xsi:type="dcterms:W3CDTF">2006-08-16T00:00:00Z</dcterms:created>
  <dcterms:modified xsi:type="dcterms:W3CDTF">2024-10-17T08:31:10Z</dcterms:modified>
  <dc:identifier>DAFwWvsbn30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0x0101003CF89BD9443F0543972EFDEC6BA8FF52</vt:lpwstr>
  </property>
  <property fmtid="{D5CDD505-2E9C-101B-9397-08002B2CF9AE}" pid="3" name="MediaServiceImageTags">
    <vt:lpwstr/>
  </property>
</Properties>
</file>